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handoutMasterIdLst>
    <p:handoutMasterId r:id="rId107"/>
  </p:handoutMasterIdLst>
  <p:sldIdLst>
    <p:sldId id="545" r:id="rId2"/>
    <p:sldId id="546" r:id="rId3"/>
    <p:sldId id="547" r:id="rId4"/>
    <p:sldId id="572" r:id="rId5"/>
    <p:sldId id="581" r:id="rId6"/>
    <p:sldId id="582" r:id="rId7"/>
    <p:sldId id="583" r:id="rId8"/>
    <p:sldId id="588" r:id="rId9"/>
    <p:sldId id="589" r:id="rId10"/>
    <p:sldId id="590" r:id="rId11"/>
    <p:sldId id="592" r:id="rId12"/>
    <p:sldId id="593" r:id="rId13"/>
    <p:sldId id="591" r:id="rId14"/>
    <p:sldId id="584" r:id="rId15"/>
    <p:sldId id="585" r:id="rId16"/>
    <p:sldId id="594" r:id="rId17"/>
    <p:sldId id="595" r:id="rId18"/>
    <p:sldId id="596" r:id="rId19"/>
    <p:sldId id="597" r:id="rId20"/>
    <p:sldId id="601" r:id="rId21"/>
    <p:sldId id="598" r:id="rId22"/>
    <p:sldId id="599" r:id="rId23"/>
    <p:sldId id="600" r:id="rId24"/>
    <p:sldId id="586" r:id="rId25"/>
    <p:sldId id="602" r:id="rId26"/>
    <p:sldId id="603" r:id="rId27"/>
    <p:sldId id="604" r:id="rId28"/>
    <p:sldId id="605" r:id="rId29"/>
    <p:sldId id="664" r:id="rId30"/>
    <p:sldId id="606" r:id="rId31"/>
    <p:sldId id="607" r:id="rId32"/>
    <p:sldId id="608" r:id="rId33"/>
    <p:sldId id="609" r:id="rId34"/>
    <p:sldId id="610" r:id="rId35"/>
    <p:sldId id="611" r:id="rId36"/>
    <p:sldId id="654" r:id="rId37"/>
    <p:sldId id="670" r:id="rId38"/>
    <p:sldId id="672" r:id="rId39"/>
    <p:sldId id="665" r:id="rId40"/>
    <p:sldId id="573" r:id="rId41"/>
    <p:sldId id="574" r:id="rId42"/>
    <p:sldId id="612" r:id="rId43"/>
    <p:sldId id="575" r:id="rId44"/>
    <p:sldId id="576" r:id="rId45"/>
    <p:sldId id="577" r:id="rId46"/>
    <p:sldId id="613" r:id="rId47"/>
    <p:sldId id="578" r:id="rId48"/>
    <p:sldId id="616" r:id="rId49"/>
    <p:sldId id="623" r:id="rId50"/>
    <p:sldId id="620" r:id="rId51"/>
    <p:sldId id="624" r:id="rId52"/>
    <p:sldId id="625" r:id="rId53"/>
    <p:sldId id="626" r:id="rId54"/>
    <p:sldId id="579" r:id="rId55"/>
    <p:sldId id="627" r:id="rId56"/>
    <p:sldId id="580" r:id="rId57"/>
    <p:sldId id="614" r:id="rId58"/>
    <p:sldId id="615" r:id="rId59"/>
    <p:sldId id="628" r:id="rId60"/>
    <p:sldId id="635" r:id="rId61"/>
    <p:sldId id="636" r:id="rId62"/>
    <p:sldId id="637" r:id="rId63"/>
    <p:sldId id="639" r:id="rId64"/>
    <p:sldId id="640" r:id="rId65"/>
    <p:sldId id="658" r:id="rId66"/>
    <p:sldId id="659" r:id="rId67"/>
    <p:sldId id="660" r:id="rId68"/>
    <p:sldId id="661" r:id="rId69"/>
    <p:sldId id="662" r:id="rId70"/>
    <p:sldId id="663" r:id="rId71"/>
    <p:sldId id="642" r:id="rId72"/>
    <p:sldId id="643" r:id="rId73"/>
    <p:sldId id="666" r:id="rId74"/>
    <p:sldId id="667" r:id="rId75"/>
    <p:sldId id="668" r:id="rId76"/>
    <p:sldId id="669" r:id="rId77"/>
    <p:sldId id="644" r:id="rId78"/>
    <p:sldId id="645" r:id="rId79"/>
    <p:sldId id="649" r:id="rId80"/>
    <p:sldId id="650" r:id="rId81"/>
    <p:sldId id="646" r:id="rId82"/>
    <p:sldId id="647" r:id="rId83"/>
    <p:sldId id="651" r:id="rId84"/>
    <p:sldId id="652" r:id="rId85"/>
    <p:sldId id="653" r:id="rId86"/>
    <p:sldId id="552" r:id="rId87"/>
    <p:sldId id="548" r:id="rId88"/>
    <p:sldId id="553" r:id="rId89"/>
    <p:sldId id="555" r:id="rId90"/>
    <p:sldId id="558" r:id="rId91"/>
    <p:sldId id="556" r:id="rId92"/>
    <p:sldId id="529" r:id="rId93"/>
    <p:sldId id="530" r:id="rId94"/>
    <p:sldId id="541" r:id="rId95"/>
    <p:sldId id="531" r:id="rId96"/>
    <p:sldId id="532" r:id="rId97"/>
    <p:sldId id="533" r:id="rId98"/>
    <p:sldId id="559" r:id="rId99"/>
    <p:sldId id="560" r:id="rId100"/>
    <p:sldId id="561" r:id="rId101"/>
    <p:sldId id="562" r:id="rId102"/>
    <p:sldId id="563" r:id="rId103"/>
    <p:sldId id="564" r:id="rId104"/>
    <p:sldId id="565" r:id="rId10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12" y="-1352"/>
      </p:cViewPr>
      <p:guideLst>
        <p:guide orient="horz" pos="2160"/>
        <p:guide orient="horz" pos="3950"/>
        <p:guide pos="28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1DB6E0B-65AF-9348-8C41-E87DA459DA17}" type="datetimeFigureOut">
              <a:rPr lang="en-US"/>
              <a:pPr>
                <a:defRPr/>
              </a:pPr>
              <a:t>6/28/16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AD8E16D-BB58-8546-BE29-09B06BA33996}" type="slidenum">
              <a:rPr lang="en-US"/>
              <a:pPr>
                <a:defRPr/>
              </a:pPr>
              <a:t>‹#›</a:t>
            </a:fld>
            <a:endParaRPr lang="en-US"/>
          </a:p>
        </p:txBody>
      </p:sp>
    </p:spTree>
    <p:extLst>
      <p:ext uri="{BB962C8B-B14F-4D97-AF65-F5344CB8AC3E}">
        <p14:creationId xmlns:p14="http://schemas.microsoft.com/office/powerpoint/2010/main" val="1661408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EBBB4DF-641D-E641-8290-A12FE9B6C87A}" type="slidenum">
              <a:rPr lang="en-US"/>
              <a:pPr>
                <a:defRPr/>
              </a:pPr>
              <a:t>‹#›</a:t>
            </a:fld>
            <a:endParaRPr lang="en-US"/>
          </a:p>
        </p:txBody>
      </p:sp>
    </p:spTree>
    <p:extLst>
      <p:ext uri="{BB962C8B-B14F-4D97-AF65-F5344CB8AC3E}">
        <p14:creationId xmlns:p14="http://schemas.microsoft.com/office/powerpoint/2010/main" val="39703593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6B15AC3C-2135-9E49-AF07-D3E765E1F9DC}" type="slidenum">
              <a:rPr lang="en-US" smtClean="0"/>
              <a:pPr>
                <a:defRPr/>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AD49DD3-C3D8-0840-8E77-613D2318500C}" type="slidenum">
              <a:rPr lang="en-US"/>
              <a:pPr>
                <a:defRPr/>
              </a:pPr>
              <a:t>‹#›</a:t>
            </a:fld>
            <a:endParaRPr lang="en-US"/>
          </a:p>
        </p:txBody>
      </p:sp>
    </p:spTree>
    <p:extLst>
      <p:ext uri="{BB962C8B-B14F-4D97-AF65-F5344CB8AC3E}">
        <p14:creationId xmlns:p14="http://schemas.microsoft.com/office/powerpoint/2010/main" val="120254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343EBE0-9887-FC4F-B966-0030CF7A95A1}" type="slidenum">
              <a:rPr lang="en-US"/>
              <a:pPr>
                <a:defRPr/>
              </a:pPr>
              <a:t>‹#›</a:t>
            </a:fld>
            <a:endParaRPr lang="en-US"/>
          </a:p>
        </p:txBody>
      </p:sp>
    </p:spTree>
    <p:extLst>
      <p:ext uri="{BB962C8B-B14F-4D97-AF65-F5344CB8AC3E}">
        <p14:creationId xmlns:p14="http://schemas.microsoft.com/office/powerpoint/2010/main" val="120326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32B2291-31E9-9E4E-A608-F1D190608FEA}" type="slidenum">
              <a:rPr lang="en-US"/>
              <a:pPr>
                <a:defRPr/>
              </a:pPr>
              <a:t>‹#›</a:t>
            </a:fld>
            <a:endParaRPr lang="en-US"/>
          </a:p>
        </p:txBody>
      </p:sp>
    </p:spTree>
    <p:extLst>
      <p:ext uri="{BB962C8B-B14F-4D97-AF65-F5344CB8AC3E}">
        <p14:creationId xmlns:p14="http://schemas.microsoft.com/office/powerpoint/2010/main" val="390175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CED26CF-DC7E-E04B-9CC8-D14E4A9FD841}" type="slidenum">
              <a:rPr lang="en-US"/>
              <a:pPr>
                <a:defRPr/>
              </a:pPr>
              <a:t>‹#›</a:t>
            </a:fld>
            <a:endParaRPr lang="en-US"/>
          </a:p>
        </p:txBody>
      </p:sp>
    </p:spTree>
    <p:extLst>
      <p:ext uri="{BB962C8B-B14F-4D97-AF65-F5344CB8AC3E}">
        <p14:creationId xmlns:p14="http://schemas.microsoft.com/office/powerpoint/2010/main" val="4139080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F22FE2F-51E2-CC43-B926-49BCD30AB8F9}" type="slidenum">
              <a:rPr lang="en-US"/>
              <a:pPr>
                <a:defRPr/>
              </a:pPr>
              <a:t>‹#›</a:t>
            </a:fld>
            <a:endParaRPr lang="en-US"/>
          </a:p>
        </p:txBody>
      </p:sp>
    </p:spTree>
    <p:extLst>
      <p:ext uri="{BB962C8B-B14F-4D97-AF65-F5344CB8AC3E}">
        <p14:creationId xmlns:p14="http://schemas.microsoft.com/office/powerpoint/2010/main" val="81169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C338B23-257D-DB4B-AEDA-C0EB18CB8706}" type="slidenum">
              <a:rPr lang="en-US"/>
              <a:pPr>
                <a:defRPr/>
              </a:pPr>
              <a:t>‹#›</a:t>
            </a:fld>
            <a:endParaRPr lang="en-US"/>
          </a:p>
        </p:txBody>
      </p:sp>
    </p:spTree>
    <p:extLst>
      <p:ext uri="{BB962C8B-B14F-4D97-AF65-F5344CB8AC3E}">
        <p14:creationId xmlns:p14="http://schemas.microsoft.com/office/powerpoint/2010/main" val="258318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936D0C0-E599-C44D-8CDD-CEE01D39C90D}" type="slidenum">
              <a:rPr lang="en-US"/>
              <a:pPr>
                <a:defRPr/>
              </a:pPr>
              <a:t>‹#›</a:t>
            </a:fld>
            <a:endParaRPr lang="en-US"/>
          </a:p>
        </p:txBody>
      </p:sp>
    </p:spTree>
    <p:extLst>
      <p:ext uri="{BB962C8B-B14F-4D97-AF65-F5344CB8AC3E}">
        <p14:creationId xmlns:p14="http://schemas.microsoft.com/office/powerpoint/2010/main" val="184743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ED039BB-6600-1245-ADC1-26B20D79F949}" type="slidenum">
              <a:rPr lang="en-US"/>
              <a:pPr>
                <a:defRPr/>
              </a:pPr>
              <a:t>‹#›</a:t>
            </a:fld>
            <a:endParaRPr lang="en-US"/>
          </a:p>
        </p:txBody>
      </p:sp>
    </p:spTree>
    <p:extLst>
      <p:ext uri="{BB962C8B-B14F-4D97-AF65-F5344CB8AC3E}">
        <p14:creationId xmlns:p14="http://schemas.microsoft.com/office/powerpoint/2010/main" val="88337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886E992-23F0-F84C-93D6-CB0B9A9BEF11}" type="slidenum">
              <a:rPr lang="en-US"/>
              <a:pPr>
                <a:defRPr/>
              </a:pPr>
              <a:t>‹#›</a:t>
            </a:fld>
            <a:endParaRPr lang="en-US"/>
          </a:p>
        </p:txBody>
      </p:sp>
    </p:spTree>
    <p:extLst>
      <p:ext uri="{BB962C8B-B14F-4D97-AF65-F5344CB8AC3E}">
        <p14:creationId xmlns:p14="http://schemas.microsoft.com/office/powerpoint/2010/main" val="5864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FF8F52A-A5EB-FE4F-BB31-0D2A80229966}" type="slidenum">
              <a:rPr lang="en-US"/>
              <a:pPr>
                <a:defRPr/>
              </a:pPr>
              <a:t>‹#›</a:t>
            </a:fld>
            <a:endParaRPr lang="en-US"/>
          </a:p>
        </p:txBody>
      </p:sp>
    </p:spTree>
    <p:extLst>
      <p:ext uri="{BB962C8B-B14F-4D97-AF65-F5344CB8AC3E}">
        <p14:creationId xmlns:p14="http://schemas.microsoft.com/office/powerpoint/2010/main" val="333458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1E9D80F-2CDE-6C4B-AA91-E7D173ACA5DE}" type="slidenum">
              <a:rPr lang="en-US"/>
              <a:pPr>
                <a:defRPr/>
              </a:pPr>
              <a:t>‹#›</a:t>
            </a:fld>
            <a:endParaRPr lang="en-US"/>
          </a:p>
        </p:txBody>
      </p:sp>
    </p:spTree>
    <p:extLst>
      <p:ext uri="{BB962C8B-B14F-4D97-AF65-F5344CB8AC3E}">
        <p14:creationId xmlns:p14="http://schemas.microsoft.com/office/powerpoint/2010/main" val="18811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A7B4762-9DD4-8B40-9F66-3D7847446883}" type="slidenum">
              <a:rPr lang="en-US"/>
              <a:pPr>
                <a:defRPr/>
              </a:pPr>
              <a:t>‹#›</a:t>
            </a:fld>
            <a:endParaRPr lang="en-US"/>
          </a:p>
        </p:txBody>
      </p:sp>
    </p:spTree>
    <p:extLst>
      <p:ext uri="{BB962C8B-B14F-4D97-AF65-F5344CB8AC3E}">
        <p14:creationId xmlns:p14="http://schemas.microsoft.com/office/powerpoint/2010/main" val="188505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a:t>
            </a:r>
            <a:r>
              <a:rPr lang="en-US">
                <a:cs typeface="Arial" charset="0"/>
              </a:rPr>
              <a:t>© McGraw-Hill Companies, Inc. Permission required for reproduction or display.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CA193E1-45D3-A04E-824D-44081F1BF671}" type="slidenum">
              <a:rPr lang="en-US"/>
              <a:pPr>
                <a:defRPr/>
              </a:pPr>
              <a:t>‹#›</a:t>
            </a:fld>
            <a:endParaRPr lang="en-US"/>
          </a:p>
        </p:txBody>
      </p:sp>
    </p:spTree>
    <p:extLst>
      <p:ext uri="{BB962C8B-B14F-4D97-AF65-F5344CB8AC3E}">
        <p14:creationId xmlns:p14="http://schemas.microsoft.com/office/powerpoint/2010/main" val="2188879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1524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900">
                <a:latin typeface="+mj-lt"/>
                <a:cs typeface="+mn-cs"/>
              </a:defRPr>
            </a:lvl1pPr>
          </a:lstStyle>
          <a:p>
            <a:pPr>
              <a:defRPr/>
            </a:pPr>
            <a:r>
              <a:rPr lang="en-US"/>
              <a:t>Copyright </a:t>
            </a:r>
            <a:r>
              <a:rPr lang="en-US">
                <a:cs typeface="Arial" charset="0"/>
              </a:rPr>
              <a:t>© McGraw-Hill Companies, Inc. Permission required for reproduction or display.</a:t>
            </a:r>
            <a:endParaRPr lang="en-US"/>
          </a:p>
        </p:txBody>
      </p:sp>
      <p:sp>
        <p:nvSpPr>
          <p:cNvPr id="1030" name="Rectangle 6"/>
          <p:cNvSpPr>
            <a:spLocks noGrp="1" noChangeArrowheads="1"/>
          </p:cNvSpPr>
          <p:nvPr>
            <p:ph type="sldNum" sz="quarter" idx="4"/>
          </p:nvPr>
        </p:nvSpPr>
        <p:spPr bwMode="auto">
          <a:xfrm>
            <a:off x="685800" y="64008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900">
                <a:latin typeface="+mj-lt"/>
                <a:cs typeface="+mn-cs"/>
              </a:defRPr>
            </a:lvl1pPr>
          </a:lstStyle>
          <a:p>
            <a:pPr>
              <a:defRPr/>
            </a:pPr>
            <a:fld id="{21338DE5-D7DE-EE4D-AC83-1C57EE06A5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Arial" charset="0"/>
          <a:ea typeface="ＭＳ Ｐゴシック" charset="0"/>
        </a:defRPr>
      </a:lvl6pPr>
      <a:lvl7pPr marL="914400" algn="ctr" rtl="0" fontAlgn="base">
        <a:spcBef>
          <a:spcPct val="0"/>
        </a:spcBef>
        <a:spcAft>
          <a:spcPct val="0"/>
        </a:spcAft>
        <a:defRPr sz="4400" b="1">
          <a:solidFill>
            <a:schemeClr val="tx2"/>
          </a:solidFill>
          <a:latin typeface="Arial" charset="0"/>
          <a:ea typeface="ＭＳ Ｐゴシック" charset="0"/>
        </a:defRPr>
      </a:lvl7pPr>
      <a:lvl8pPr marL="1371600" algn="ctr" rtl="0" fontAlgn="base">
        <a:spcBef>
          <a:spcPct val="0"/>
        </a:spcBef>
        <a:spcAft>
          <a:spcPct val="0"/>
        </a:spcAft>
        <a:defRPr sz="4400" b="1">
          <a:solidFill>
            <a:schemeClr val="tx2"/>
          </a:solidFill>
          <a:latin typeface="Arial" charset="0"/>
          <a:ea typeface="ＭＳ Ｐゴシック" charset="0"/>
        </a:defRPr>
      </a:lvl8pPr>
      <a:lvl9pPr marL="1828800" algn="ctr" rtl="0" fontAlgn="base">
        <a:spcBef>
          <a:spcPct val="0"/>
        </a:spcBef>
        <a:spcAft>
          <a:spcPct val="0"/>
        </a:spcAft>
        <a:defRPr sz="4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www.cdc.gov/nczved/divisions/dfbmd/diseases/shigellosis/" TargetMode="External"/><Relationship Id="rId4" Type="http://schemas.openxmlformats.org/officeDocument/2006/relationships/hyperlink" Target="http://www.cdc.gov/parasites/toxoplasmosis/" TargetMode="External"/><Relationship Id="rId5" Type="http://schemas.openxmlformats.org/officeDocument/2006/relationships/hyperlink" Target="http://www.cdc.gov/nczved/divisions/dfbmd/diseases/vibriov/" TargetMode="External"/><Relationship Id="rId1" Type="http://schemas.openxmlformats.org/officeDocument/2006/relationships/slideLayout" Target="../slideLayouts/slideLayout7.xml"/><Relationship Id="rId2" Type="http://schemas.openxmlformats.org/officeDocument/2006/relationships/hyperlink" Target="http://www.cdc.gov/nczved/divisions/dfbmd/diseases/staphylococcal/"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hyperlink" Target="http://www.fda.gov/Food/FoodScienceResearch/LaboratoryMethods/ucm109652.ht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fda.gov/Food/FoodScienceResearch/LaboratoryMethods/ucm109652.htm" TargetMode="Externa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fda.gov/Food/FoodScienceResearch/LaboratoryMethods/ucm109652.htm" TargetMode="External"/><Relationship Id="rId3"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hyperlink" Target="http://www.fda.gov/Food/FoodScienceResearch/LaboratoryMethods/ucm109652.htm"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hyperlink" Target="http://www.fda.gov/Food/FoodScienceResearch/LaboratoryMethods/ucm109652.ht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fda.gov/Food/FoodScienceResearch/LaboratoryMethods/ucm109652.htm" TargetMode="External"/><Relationship Id="rId3" Type="http://schemas.openxmlformats.org/officeDocument/2006/relationships/image" Target="../media/image2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hermofisher.com/us/en/home/industrial/food-beverage.html" TargetMode="External"/><Relationship Id="rId3" Type="http://schemas.openxmlformats.org/officeDocument/2006/relationships/hyperlink" Target="http://www.bio-rad.com/en-us/category/chromogenic-media?pcp_loc=catprod"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bio-rad.com/en-us/category/chromogenic-media?pcp_loc=catprod" TargetMode="External"/><Relationship Id="rId4" Type="http://schemas.openxmlformats.org/officeDocument/2006/relationships/hyperlink" Target="http://www.bio-rad.com/en-us/category/serological-testing?pcp_loc=catprod" TargetMode="External"/><Relationship Id="rId5" Type="http://schemas.openxmlformats.org/officeDocument/2006/relationships/hyperlink" Target="http://www.bio-rad.com/en-us/category/food-pcr-testing-kits?pcp_loc=catprod" TargetMode="External"/><Relationship Id="rId1" Type="http://schemas.openxmlformats.org/officeDocument/2006/relationships/slideLayout" Target="../slideLayouts/slideLayout7.xml"/><Relationship Id="rId2" Type="http://schemas.openxmlformats.org/officeDocument/2006/relationships/hyperlink" Target="http://www.bio-rad.com/en-us/category/food-safety-testin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hyperlink" Target="http://www.cdc.gov/foodborneburden/PDFs/pathogens-complete-list.pdf"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98.xml.rels><?xml version="1.0" encoding="UTF-8" standalone="yes"?>
<Relationships xmlns="http://schemas.openxmlformats.org/package/2006/relationships"><Relationship Id="rId3" Type="http://schemas.openxmlformats.org/officeDocument/2006/relationships/hyperlink" Target="http://www.cdc.gov/nczved/divisions/dfbmd/diseases/botulism/" TargetMode="External"/><Relationship Id="rId4" Type="http://schemas.openxmlformats.org/officeDocument/2006/relationships/hyperlink" Target="http://www.cdc.gov/ecoli/index.html" TargetMode="External"/><Relationship Id="rId1" Type="http://schemas.openxmlformats.org/officeDocument/2006/relationships/slideLayout" Target="../slideLayouts/slideLayout7.xml"/><Relationship Id="rId2" Type="http://schemas.openxmlformats.org/officeDocument/2006/relationships/hyperlink" Target="http://www.cdc.gov/nczved/divisions/dfbmd/diseases/campylobacter/"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cdc.gov/norovirus/index.html" TargetMode="External"/><Relationship Id="rId4" Type="http://schemas.openxmlformats.org/officeDocument/2006/relationships/hyperlink" Target="http://www.cdc.gov/salmonella/" TargetMode="External"/><Relationship Id="rId1" Type="http://schemas.openxmlformats.org/officeDocument/2006/relationships/slideLayout" Target="../slideLayouts/slideLayout7.xml"/><Relationship Id="rId2" Type="http://schemas.openxmlformats.org/officeDocument/2006/relationships/hyperlink" Target="http://www.cdc.gov/listeria/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4294967295"/>
          </p:nvPr>
        </p:nvSpPr>
        <p:spPr>
          <a:xfrm>
            <a:off x="838200" y="436563"/>
            <a:ext cx="7221538" cy="2057400"/>
          </a:xfrm>
        </p:spPr>
        <p:txBody>
          <a:bodyPr>
            <a:noAutofit/>
          </a:bodyPr>
          <a:lstStyle/>
          <a:p>
            <a:pPr marL="0" indent="0" algn="ctr" eaLnBrk="1" hangingPunct="1">
              <a:buFontTx/>
              <a:buNone/>
              <a:defRPr/>
            </a:pPr>
            <a:r>
              <a:rPr lang="en-US" sz="6000" dirty="0" smtClean="0"/>
              <a:t>Food Microbiology- 410.674.81</a:t>
            </a:r>
          </a:p>
          <a:p>
            <a:pPr marL="0" indent="0" algn="ctr" eaLnBrk="1" hangingPunct="1">
              <a:buFontTx/>
              <a:buNone/>
              <a:defRPr/>
            </a:pP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AB5D620-89B3-8441-901B-4C6E8A503FE5}" type="slidenum">
              <a:rPr lang="en-US" smtClean="0"/>
              <a:pPr>
                <a:defRPr/>
              </a:pPr>
              <a:t>10</a:t>
            </a:fld>
            <a:endParaRPr lang="en-US"/>
          </a:p>
        </p:txBody>
      </p:sp>
      <p:sp>
        <p:nvSpPr>
          <p:cNvPr id="26626" name="Content Placeholder 2"/>
          <p:cNvSpPr txBox="1">
            <a:spLocks/>
          </p:cNvSpPr>
          <p:nvPr/>
        </p:nvSpPr>
        <p:spPr bwMode="auto">
          <a:xfrm>
            <a:off x="381000" y="12954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2">
              <a:lnSpc>
                <a:spcPct val="150000"/>
              </a:lnSpc>
              <a:spcBef>
                <a:spcPct val="20000"/>
              </a:spcBef>
              <a:buFont typeface="Arial" charset="0"/>
              <a:buChar char="•"/>
            </a:pPr>
            <a:r>
              <a:rPr lang="en-US" sz="2500" dirty="0"/>
              <a:t>Low numbers of pathogenic bacteria are often present in complex biological environment along with many other non-pathogenic organisms </a:t>
            </a:r>
          </a:p>
          <a:p>
            <a:pPr lvl="2">
              <a:lnSpc>
                <a:spcPct val="150000"/>
              </a:lnSpc>
              <a:spcBef>
                <a:spcPct val="20000"/>
              </a:spcBef>
              <a:buFont typeface="Arial" charset="0"/>
              <a:buChar char="•"/>
            </a:pPr>
            <a:r>
              <a:rPr lang="en-US" sz="2500" dirty="0"/>
              <a:t>The presence of even a single pathogenic organism in the food may be a infectious dose </a:t>
            </a:r>
          </a:p>
          <a:p>
            <a:pPr lvl="2">
              <a:lnSpc>
                <a:spcPct val="150000"/>
              </a:lnSpc>
              <a:spcBef>
                <a:spcPct val="20000"/>
              </a:spcBef>
              <a:buFont typeface="Arial" charset="0"/>
              <a:buChar char="•"/>
            </a:pPr>
            <a:r>
              <a:rPr lang="en-US" sz="2500" dirty="0"/>
              <a:t>For monitoring of process control, cleaning and hygienic practices during manufacture </a:t>
            </a:r>
          </a:p>
          <a:p>
            <a:pPr lvl="2">
              <a:lnSpc>
                <a:spcPct val="150000"/>
              </a:lnSpc>
              <a:spcBef>
                <a:spcPct val="20000"/>
              </a:spcBef>
              <a:buFont typeface="Arial" charset="0"/>
              <a:buChar char="•"/>
            </a:pPr>
            <a:r>
              <a:rPr lang="en-US" sz="2500" dirty="0"/>
              <a:t>To reduce human errors and to save time and labor cost</a:t>
            </a:r>
          </a:p>
          <a:p>
            <a:pPr lvl="1">
              <a:lnSpc>
                <a:spcPct val="150000"/>
              </a:lnSpc>
              <a:spcBef>
                <a:spcPct val="20000"/>
              </a:spcBef>
            </a:pPr>
            <a:endParaRPr lang="en-US" sz="2500" dirty="0"/>
          </a:p>
        </p:txBody>
      </p:sp>
      <p:sp>
        <p:nvSpPr>
          <p:cNvPr id="26627" name="Title 1"/>
          <p:cNvSpPr txBox="1">
            <a:spLocks/>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Need for Rapid methods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19D0186-D417-FF48-92B2-E133FD90448D}" type="slidenum">
              <a:rPr lang="en-US" smtClean="0"/>
              <a:pPr>
                <a:defRPr/>
              </a:pPr>
              <a:t>100</a:t>
            </a:fld>
            <a:endParaRPr lang="en-US"/>
          </a:p>
        </p:txBody>
      </p:sp>
      <p:sp>
        <p:nvSpPr>
          <p:cNvPr id="3" name="Rectangle 3"/>
          <p:cNvSpPr txBox="1">
            <a:spLocks noChangeArrowheads="1"/>
          </p:cNvSpPr>
          <p:nvPr/>
        </p:nvSpPr>
        <p:spPr bwMode="auto">
          <a:xfrm>
            <a:off x="304800" y="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000" i="1" dirty="0" smtClean="0">
                <a:hlinkClick r:id="rId2"/>
              </a:rPr>
              <a:t>Staphylococcus aureus</a:t>
            </a:r>
            <a:r>
              <a:rPr lang="en-US" sz="2000" dirty="0" smtClean="0"/>
              <a:t>- This bacterium produces a toxin that causes vomiting shortly after being ingested. </a:t>
            </a:r>
          </a:p>
          <a:p>
            <a:pPr>
              <a:defRPr/>
            </a:pPr>
            <a:r>
              <a:rPr lang="en-US" sz="2000" dirty="0" smtClean="0"/>
              <a:t>		Sources: cooked foods high in protein (e.g. cooked ham, salads, bakery products, dairy products) that are held too long at room temperature.</a:t>
            </a:r>
          </a:p>
          <a:p>
            <a:pPr>
              <a:defRPr/>
            </a:pPr>
            <a:endParaRPr lang="en-US" sz="2200" dirty="0" smtClean="0"/>
          </a:p>
          <a:p>
            <a:pPr marL="0" indent="0" eaLnBrk="1" hangingPunct="1">
              <a:spcBef>
                <a:spcPct val="20000"/>
              </a:spcBef>
              <a:defRPr/>
            </a:pPr>
            <a:r>
              <a:rPr lang="en-US" sz="2000" i="1" dirty="0" smtClean="0">
                <a:hlinkClick r:id="rId3"/>
              </a:rPr>
              <a:t>Shigella</a:t>
            </a:r>
            <a:r>
              <a:rPr lang="en-US" sz="2000" i="1" dirty="0" smtClean="0"/>
              <a:t> - </a:t>
            </a:r>
            <a:r>
              <a:rPr lang="en-US" sz="2000" dirty="0" smtClean="0"/>
              <a:t>Causes an estimated 448,000 cases of diarrhea illnesses per year. Poor hygiene causes </a:t>
            </a:r>
            <a:r>
              <a:rPr lang="en-US" sz="2000" dirty="0" err="1" smtClean="0"/>
              <a:t>Shigella</a:t>
            </a:r>
            <a:r>
              <a:rPr lang="en-US" sz="2000" dirty="0" smtClean="0"/>
              <a:t> to be easily passed from person to person and from infected individuals to food items. </a:t>
            </a:r>
          </a:p>
          <a:p>
            <a:pPr marL="0" indent="0" eaLnBrk="1" hangingPunct="1">
              <a:spcBef>
                <a:spcPct val="20000"/>
              </a:spcBef>
              <a:defRPr/>
            </a:pPr>
            <a:r>
              <a:rPr lang="en-US" sz="2000" dirty="0" smtClean="0"/>
              <a:t>	Sources: salads, unclean water, and any food handled by someone who is infected with the bacterium.</a:t>
            </a:r>
          </a:p>
          <a:p>
            <a:pPr marL="0" indent="0" eaLnBrk="1" hangingPunct="1">
              <a:spcBef>
                <a:spcPct val="20000"/>
              </a:spcBef>
              <a:defRPr/>
            </a:pPr>
            <a:endParaRPr lang="en-US" sz="2200" dirty="0" smtClean="0"/>
          </a:p>
          <a:p>
            <a:pPr marL="0" indent="0" eaLnBrk="1" hangingPunct="1">
              <a:spcBef>
                <a:spcPct val="20000"/>
              </a:spcBef>
              <a:defRPr/>
            </a:pPr>
            <a:r>
              <a:rPr lang="en-US" sz="2000" i="1" dirty="0" smtClean="0">
                <a:hlinkClick r:id="rId4"/>
              </a:rPr>
              <a:t>Toxoplasma gondii</a:t>
            </a:r>
            <a:r>
              <a:rPr lang="en-US" sz="2000" dirty="0" smtClean="0"/>
              <a:t>- A parasite that causes toxoplasmosis, a very severe disease that can produce central nervous system disorders particularly mental retardation and visual impairment in children. Pregnant women and people with weakened immune systems are at higher risk. </a:t>
            </a:r>
          </a:p>
          <a:p>
            <a:pPr marL="0" indent="0" eaLnBrk="1" hangingPunct="1">
              <a:spcBef>
                <a:spcPct val="20000"/>
              </a:spcBef>
              <a:defRPr/>
            </a:pPr>
            <a:r>
              <a:rPr lang="en-US" sz="2000" dirty="0" smtClean="0"/>
              <a:t>	Sources: raw or undercooked pork.</a:t>
            </a:r>
          </a:p>
          <a:p>
            <a:pPr marL="0" indent="0" eaLnBrk="1" hangingPunct="1">
              <a:spcBef>
                <a:spcPct val="20000"/>
              </a:spcBef>
              <a:defRPr/>
            </a:pPr>
            <a:endParaRPr lang="en-US" sz="2000" dirty="0" smtClean="0"/>
          </a:p>
          <a:p>
            <a:pPr marL="0" indent="0" eaLnBrk="1" hangingPunct="1">
              <a:spcBef>
                <a:spcPct val="20000"/>
              </a:spcBef>
              <a:defRPr/>
            </a:pPr>
            <a:r>
              <a:rPr lang="en-US" sz="2000" i="1" dirty="0" smtClean="0">
                <a:hlinkClick r:id="rId5"/>
              </a:rPr>
              <a:t>Vibrio vulnificus</a:t>
            </a:r>
            <a:r>
              <a:rPr lang="en-US" sz="2000" dirty="0" smtClean="0"/>
              <a:t>- Causes gastroenteritis, wound infection, and severe bloodstream infections. People with liver diseases are especially at high risk. 	Sources: raw or undercooked seafood, particularly shellfish.</a:t>
            </a:r>
          </a:p>
          <a:p>
            <a:pPr marL="0" indent="0" eaLnBrk="1" hangingPunct="1">
              <a:spcBef>
                <a:spcPct val="20000"/>
              </a:spcBef>
              <a:defRPr/>
            </a:pPr>
            <a:endParaRPr lang="en-US" sz="2200"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297884B-8F49-714F-93D1-3AD3218DC325}" type="slidenum">
              <a:rPr lang="en-US" smtClean="0"/>
              <a:pPr>
                <a:defRPr/>
              </a:pPr>
              <a:t>101</a:t>
            </a:fld>
            <a:endParaRPr lang="en-US"/>
          </a:p>
        </p:txBody>
      </p:sp>
      <p:pic>
        <p:nvPicPr>
          <p:cNvPr id="112642" name="Picture 3" descr="Screen Shot 2015-06-23 at 4.18.1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721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4"/>
          <p:cNvSpPr txBox="1">
            <a:spLocks noChangeArrowheads="1"/>
          </p:cNvSpPr>
          <p:nvPr/>
        </p:nvSpPr>
        <p:spPr bwMode="auto">
          <a:xfrm>
            <a:off x="0" y="790575"/>
            <a:ext cx="17526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Top 14 Foodborne Pathogens </a:t>
            </a:r>
          </a:p>
        </p:txBody>
      </p:sp>
      <p:sp>
        <p:nvSpPr>
          <p:cNvPr id="112644" name="TextBox 5"/>
          <p:cNvSpPr txBox="1">
            <a:spLocks noChangeArrowheads="1"/>
          </p:cNvSpPr>
          <p:nvPr/>
        </p:nvSpPr>
        <p:spPr bwMode="auto">
          <a:xfrm>
            <a:off x="76200" y="3352800"/>
            <a:ext cx="1792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Must-know- </a:t>
            </a:r>
          </a:p>
          <a:p>
            <a:pPr eaLnBrk="1" hangingPunct="1"/>
            <a:r>
              <a:rPr lang="en-US" b="1"/>
              <a:t>specifics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BDC26A-B535-AC40-8AD6-954BB89B0904}" type="slidenum">
              <a:rPr lang="en-US" smtClean="0"/>
              <a:pPr>
                <a:defRPr/>
              </a:pPr>
              <a:t>102</a:t>
            </a:fld>
            <a:endParaRPr lang="en-US"/>
          </a:p>
        </p:txBody>
      </p:sp>
      <p:pic>
        <p:nvPicPr>
          <p:cNvPr id="113666" name="Picture 2" descr="Screen Shot 2015-06-23 at 4.19.1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13"/>
            <a:ext cx="7410450"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E9BA62-E429-0540-9A6F-4CE28B4D69D6}" type="slidenum">
              <a:rPr lang="en-US" smtClean="0"/>
              <a:pPr>
                <a:defRPr/>
              </a:pPr>
              <a:t>103</a:t>
            </a:fld>
            <a:endParaRPr lang="en-US"/>
          </a:p>
        </p:txBody>
      </p:sp>
      <p:pic>
        <p:nvPicPr>
          <p:cNvPr id="114690" name="Picture 2" descr="Screen Shot 2015-06-23 at 4.19.5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739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42BF910-D278-084C-A748-4770AFA475B3}" type="slidenum">
              <a:rPr lang="en-US" smtClean="0"/>
              <a:pPr>
                <a:defRPr/>
              </a:pPr>
              <a:t>104</a:t>
            </a:fld>
            <a:endParaRPr lang="en-US"/>
          </a:p>
        </p:txBody>
      </p:sp>
      <p:pic>
        <p:nvPicPr>
          <p:cNvPr id="115714" name="Picture 2" descr="Screen Shot 2015-06-23 at 4.20.2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0"/>
            <a:ext cx="7037387"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Box 3"/>
          <p:cNvSpPr txBox="1">
            <a:spLocks noChangeArrowheads="1"/>
          </p:cNvSpPr>
          <p:nvPr/>
        </p:nvSpPr>
        <p:spPr bwMode="auto">
          <a:xfrm>
            <a:off x="458788" y="5686425"/>
            <a:ext cx="65833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500"/>
              <a:t>Source: http://www.fda.gov/food/resourcesforyou/healtheducators/ucm091681.htm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3F6F31B-D916-F847-9C70-7C551FF624E0}" type="slidenum">
              <a:rPr lang="en-US" smtClean="0"/>
              <a:pPr>
                <a:defRPr/>
              </a:pPr>
              <a:t>11</a:t>
            </a:fld>
            <a:endParaRPr lang="en-US"/>
          </a:p>
        </p:txBody>
      </p:sp>
      <p:sp>
        <p:nvSpPr>
          <p:cNvPr id="27650" name="Title 1"/>
          <p:cNvSpPr txBox="1">
            <a:spLocks/>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a:solidFill>
                  <a:schemeClr val="tx2"/>
                </a:solidFill>
                <a:latin typeface="Arial" charset="0"/>
              </a:rPr>
              <a:t>Classifications of Rapid methods</a:t>
            </a:r>
          </a:p>
        </p:txBody>
      </p:sp>
      <p:sp>
        <p:nvSpPr>
          <p:cNvPr id="27651" name="Content Placeholder 2"/>
          <p:cNvSpPr txBox="1">
            <a:spLocks/>
          </p:cNvSpPr>
          <p:nvPr/>
        </p:nvSpPr>
        <p:spPr bwMode="auto">
          <a:xfrm>
            <a:off x="762000" y="1066800"/>
            <a:ext cx="731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Modified and automated conventional methods </a:t>
            </a:r>
          </a:p>
          <a:p>
            <a:pPr lvl="1">
              <a:lnSpc>
                <a:spcPct val="150000"/>
              </a:lnSpc>
              <a:spcBef>
                <a:spcPct val="20000"/>
              </a:spcBef>
              <a:buFont typeface="Arial" charset="0"/>
              <a:buChar char="•"/>
            </a:pPr>
            <a:r>
              <a:rPr lang="en-US" sz="2500" dirty="0"/>
              <a:t>Biosensor's   </a:t>
            </a:r>
          </a:p>
          <a:p>
            <a:pPr lvl="2">
              <a:lnSpc>
                <a:spcPct val="150000"/>
              </a:lnSpc>
              <a:spcBef>
                <a:spcPct val="20000"/>
              </a:spcBef>
              <a:buFont typeface="Arial" charset="0"/>
              <a:buChar char="•"/>
            </a:pPr>
            <a:r>
              <a:rPr lang="en-US" sz="2500" dirty="0"/>
              <a:t>Bioluminescence biosensor   </a:t>
            </a:r>
          </a:p>
          <a:p>
            <a:pPr lvl="2">
              <a:lnSpc>
                <a:spcPct val="150000"/>
              </a:lnSpc>
              <a:spcBef>
                <a:spcPct val="20000"/>
              </a:spcBef>
              <a:buFont typeface="Arial" charset="0"/>
              <a:buChar char="•"/>
            </a:pPr>
            <a:r>
              <a:rPr lang="en-US" sz="2500" dirty="0" err="1"/>
              <a:t>Impedimetry</a:t>
            </a:r>
            <a:r>
              <a:rPr lang="en-US" sz="2500" dirty="0"/>
              <a:t> (electrical impedance)   </a:t>
            </a:r>
          </a:p>
          <a:p>
            <a:pPr lvl="2">
              <a:lnSpc>
                <a:spcPct val="150000"/>
              </a:lnSpc>
              <a:spcBef>
                <a:spcPct val="20000"/>
              </a:spcBef>
              <a:buFont typeface="Arial" charset="0"/>
              <a:buChar char="•"/>
            </a:pPr>
            <a:r>
              <a:rPr lang="en-US" sz="2500" dirty="0"/>
              <a:t>Piezoelectric biosensors  </a:t>
            </a:r>
          </a:p>
          <a:p>
            <a:pPr lvl="2">
              <a:lnSpc>
                <a:spcPct val="150000"/>
              </a:lnSpc>
              <a:spcBef>
                <a:spcPct val="20000"/>
              </a:spcBef>
              <a:buFont typeface="Arial" charset="0"/>
              <a:buChar char="•"/>
            </a:pPr>
            <a:r>
              <a:rPr lang="en-US" sz="2500" dirty="0"/>
              <a:t>Flow </a:t>
            </a:r>
            <a:r>
              <a:rPr lang="en-US" sz="2500" dirty="0" err="1"/>
              <a:t>cytometry</a:t>
            </a:r>
            <a:r>
              <a:rPr lang="en-US" sz="2500" dirty="0"/>
              <a:t>  </a:t>
            </a:r>
          </a:p>
          <a:p>
            <a:pPr lvl="2">
              <a:lnSpc>
                <a:spcPct val="150000"/>
              </a:lnSpc>
              <a:spcBef>
                <a:spcPct val="20000"/>
              </a:spcBef>
              <a:buFont typeface="Arial" charset="0"/>
              <a:buChar char="•"/>
            </a:pPr>
            <a:r>
              <a:rPr lang="en-US" sz="2500" dirty="0"/>
              <a:t>Solid phase </a:t>
            </a:r>
            <a:r>
              <a:rPr lang="en-US" sz="2500" dirty="0" err="1"/>
              <a:t>cytometry</a:t>
            </a:r>
            <a:r>
              <a:rPr lang="en-US" sz="2500" dirty="0"/>
              <a:t>  </a:t>
            </a:r>
          </a:p>
          <a:p>
            <a:pPr lvl="2">
              <a:lnSpc>
                <a:spcPct val="150000"/>
              </a:lnSpc>
              <a:spcBef>
                <a:spcPct val="20000"/>
              </a:spcBef>
              <a:buFont typeface="Arial" charset="0"/>
              <a:buChar char="•"/>
            </a:pPr>
            <a:r>
              <a:rPr lang="en-US" sz="2500" dirty="0"/>
              <a:t>Electronic nose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D9A3A07-0024-B24C-89A1-73FC6E253D48}" type="slidenum">
              <a:rPr lang="en-US" smtClean="0"/>
              <a:pPr>
                <a:defRPr/>
              </a:pPr>
              <a:t>12</a:t>
            </a:fld>
            <a:endParaRPr lang="en-US"/>
          </a:p>
        </p:txBody>
      </p:sp>
      <p:sp>
        <p:nvSpPr>
          <p:cNvPr id="28674" name="Content Placeholder 2"/>
          <p:cNvSpPr txBox="1">
            <a:spLocks/>
          </p:cNvSpPr>
          <p:nvPr/>
        </p:nvSpPr>
        <p:spPr bwMode="auto">
          <a:xfrm>
            <a:off x="685800" y="1295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Modified and automated conventional methods </a:t>
            </a:r>
          </a:p>
          <a:p>
            <a:pPr lvl="1">
              <a:lnSpc>
                <a:spcPct val="150000"/>
              </a:lnSpc>
              <a:spcBef>
                <a:spcPct val="20000"/>
              </a:spcBef>
              <a:buFont typeface="Arial" charset="0"/>
              <a:buChar char="•"/>
            </a:pPr>
            <a:r>
              <a:rPr lang="en-US" sz="2500" dirty="0"/>
              <a:t>Immunological methods   </a:t>
            </a:r>
          </a:p>
          <a:p>
            <a:pPr lvl="1">
              <a:lnSpc>
                <a:spcPct val="150000"/>
              </a:lnSpc>
              <a:spcBef>
                <a:spcPct val="20000"/>
              </a:spcBef>
              <a:buFont typeface="Arial" charset="0"/>
              <a:buChar char="•"/>
            </a:pPr>
            <a:r>
              <a:rPr lang="en-US" sz="2500" dirty="0"/>
              <a:t>Nucleic acid based assays   </a:t>
            </a:r>
          </a:p>
          <a:p>
            <a:pPr lvl="2">
              <a:lnSpc>
                <a:spcPct val="150000"/>
              </a:lnSpc>
              <a:spcBef>
                <a:spcPct val="20000"/>
              </a:spcBef>
              <a:buFont typeface="Arial" charset="0"/>
              <a:buChar char="•"/>
            </a:pPr>
            <a:r>
              <a:rPr lang="en-US" sz="2500" dirty="0"/>
              <a:t>DNA hybridization   </a:t>
            </a:r>
          </a:p>
          <a:p>
            <a:pPr lvl="2">
              <a:lnSpc>
                <a:spcPct val="150000"/>
              </a:lnSpc>
              <a:spcBef>
                <a:spcPct val="20000"/>
              </a:spcBef>
              <a:buFont typeface="Arial" charset="0"/>
              <a:buChar char="•"/>
            </a:pPr>
            <a:r>
              <a:rPr lang="en-US" sz="2500" dirty="0"/>
              <a:t>Polymerase chain reaction  </a:t>
            </a:r>
          </a:p>
          <a:p>
            <a:pPr lvl="2">
              <a:lnSpc>
                <a:spcPct val="150000"/>
              </a:lnSpc>
              <a:spcBef>
                <a:spcPct val="20000"/>
              </a:spcBef>
              <a:buFont typeface="Arial" charset="0"/>
              <a:buChar char="•"/>
            </a:pPr>
            <a:r>
              <a:rPr lang="en-US" sz="2500" dirty="0"/>
              <a:t>DNA micro assay (Gene chip technology)</a:t>
            </a:r>
          </a:p>
        </p:txBody>
      </p:sp>
      <p:sp>
        <p:nvSpPr>
          <p:cNvPr id="28675" name="Title 1"/>
          <p:cNvSpPr txBox="1">
            <a:spLocks/>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a:solidFill>
                  <a:schemeClr val="tx2"/>
                </a:solidFill>
                <a:latin typeface="Arial" charset="0"/>
              </a:rPr>
              <a:t>Classifications of Rapid methods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AD9E909-EDBE-8D4F-9B35-1897BFF59807}" type="slidenum">
              <a:rPr lang="en-US" smtClean="0"/>
              <a:pPr>
                <a:defRPr/>
              </a:pPr>
              <a:t>13</a:t>
            </a:fld>
            <a:endParaRPr lang="en-US"/>
          </a:p>
        </p:txBody>
      </p:sp>
      <p:sp>
        <p:nvSpPr>
          <p:cNvPr id="29698"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Characterization of alternative and Rapid methods</a:t>
            </a: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39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FFC6FD7-524D-2B4F-B1D7-D7313E32FCE2}" type="slidenum">
              <a:rPr lang="en-US" smtClean="0"/>
              <a:pPr>
                <a:defRPr/>
              </a:pPr>
              <a:t>14</a:t>
            </a:fld>
            <a:endParaRPr lang="en-US"/>
          </a:p>
        </p:txBody>
      </p:sp>
      <p:sp>
        <p:nvSpPr>
          <p:cNvPr id="30722"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Plating technique</a:t>
            </a:r>
          </a:p>
        </p:txBody>
      </p:sp>
      <p:sp>
        <p:nvSpPr>
          <p:cNvPr id="30723" name="Content Placeholder 2"/>
          <p:cNvSpPr txBox="1">
            <a:spLocks/>
          </p:cNvSpPr>
          <p:nvPr/>
        </p:nvSpPr>
        <p:spPr bwMode="auto">
          <a:xfrm>
            <a:off x="381000" y="9144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dirty="0"/>
              <a:t>There are several methods of adding sample homogenate to the agar plates.</a:t>
            </a:r>
            <a:br>
              <a:rPr lang="en-US" dirty="0"/>
            </a:br>
            <a:r>
              <a:rPr lang="en-US" b="1" i="1" dirty="0"/>
              <a:t>Spiral </a:t>
            </a:r>
            <a:r>
              <a:rPr lang="en-US" b="1" i="1" dirty="0" err="1"/>
              <a:t>plater</a:t>
            </a:r>
            <a:r>
              <a:rPr lang="en-US" b="1" dirty="0"/>
              <a:t>- </a:t>
            </a:r>
          </a:p>
          <a:p>
            <a:pPr lvl="2">
              <a:lnSpc>
                <a:spcPct val="150000"/>
              </a:lnSpc>
              <a:spcBef>
                <a:spcPct val="20000"/>
              </a:spcBef>
              <a:buFont typeface="Arial" charset="0"/>
              <a:buChar char="•"/>
            </a:pPr>
            <a:r>
              <a:rPr lang="en-US" sz="2000" dirty="0"/>
              <a:t>Deposits a small volume on to the surface of the agar in a spiral fashion such that there is a dilution ratio of 10</a:t>
            </a:r>
            <a:r>
              <a:rPr lang="en-US" sz="2000" baseline="30000" dirty="0"/>
              <a:t>4</a:t>
            </a:r>
            <a:r>
              <a:rPr lang="en-US" sz="2000" dirty="0"/>
              <a:t> from the center to edge of the plate. </a:t>
            </a:r>
          </a:p>
          <a:p>
            <a:pPr lvl="2">
              <a:lnSpc>
                <a:spcPct val="150000"/>
              </a:lnSpc>
              <a:spcBef>
                <a:spcPct val="20000"/>
              </a:spcBef>
              <a:buFont typeface="Arial" charset="0"/>
              <a:buChar char="•"/>
            </a:pPr>
            <a:r>
              <a:rPr lang="en-US" sz="2000" dirty="0"/>
              <a:t>Colonies appearing along the spiral pathway can be counted either manually or electronically. </a:t>
            </a:r>
          </a:p>
          <a:p>
            <a:pPr lvl="2">
              <a:lnSpc>
                <a:spcPct val="150000"/>
              </a:lnSpc>
              <a:spcBef>
                <a:spcPct val="20000"/>
              </a:spcBef>
              <a:buFont typeface="Arial" charset="0"/>
              <a:buChar char="•"/>
            </a:pPr>
            <a:r>
              <a:rPr lang="en-US" sz="2000" dirty="0"/>
              <a:t>As the volume dispensed at any point is known, this technique eliminates the need for serial dilution before plating and less time requited for colony counting.</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2739F4D-343E-F948-8466-DBE9D3A6E6D8}" type="slidenum">
              <a:rPr lang="en-US" smtClean="0"/>
              <a:pPr>
                <a:defRPr/>
              </a:pPr>
              <a:t>15</a:t>
            </a:fld>
            <a:endParaRPr lang="en-US"/>
          </a:p>
        </p:txBody>
      </p:sp>
      <p:sp>
        <p:nvSpPr>
          <p:cNvPr id="31746" name="Title 1"/>
          <p:cNvSpPr txBox="1">
            <a:spLocks/>
          </p:cNvSpPr>
          <p:nvPr/>
        </p:nvSpPr>
        <p:spPr bwMode="auto">
          <a:xfrm>
            <a:off x="381000" y="762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dirty="0">
                <a:solidFill>
                  <a:schemeClr val="tx2"/>
                </a:solidFill>
                <a:latin typeface="Arial" charset="0"/>
              </a:rPr>
              <a:t>Biosensors</a:t>
            </a:r>
          </a:p>
        </p:txBody>
      </p:sp>
      <p:sp>
        <p:nvSpPr>
          <p:cNvPr id="31747" name="Content Placeholder 2"/>
          <p:cNvSpPr txBox="1">
            <a:spLocks/>
          </p:cNvSpPr>
          <p:nvPr/>
        </p:nvSpPr>
        <p:spPr bwMode="auto">
          <a:xfrm>
            <a:off x="457200" y="9906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Centered on four basic physiological or genetic properties of microorganisms:</a:t>
            </a:r>
          </a:p>
          <a:p>
            <a:pPr lvl="2">
              <a:lnSpc>
                <a:spcPct val="150000"/>
              </a:lnSpc>
              <a:spcBef>
                <a:spcPct val="20000"/>
              </a:spcBef>
              <a:buFont typeface="Arial" charset="0"/>
              <a:buChar char="•"/>
            </a:pPr>
            <a:r>
              <a:rPr lang="en-US" sz="2500" dirty="0" smtClean="0"/>
              <a:t>Metabolic </a:t>
            </a:r>
            <a:r>
              <a:rPr lang="en-US" sz="2500" dirty="0"/>
              <a:t>patterns of substrate utilization</a:t>
            </a:r>
          </a:p>
          <a:p>
            <a:pPr lvl="2">
              <a:lnSpc>
                <a:spcPct val="150000"/>
              </a:lnSpc>
              <a:spcBef>
                <a:spcPct val="20000"/>
              </a:spcBef>
              <a:buFont typeface="Arial" charset="0"/>
              <a:buChar char="•"/>
            </a:pPr>
            <a:r>
              <a:rPr lang="en-US" sz="2500" dirty="0"/>
              <a:t>Phenotypic expression analysis of signature molecules by antibodies</a:t>
            </a:r>
          </a:p>
          <a:p>
            <a:pPr lvl="2">
              <a:lnSpc>
                <a:spcPct val="150000"/>
              </a:lnSpc>
              <a:spcBef>
                <a:spcPct val="20000"/>
              </a:spcBef>
              <a:buFont typeface="Arial" charset="0"/>
              <a:buChar char="•"/>
            </a:pPr>
            <a:r>
              <a:rPr lang="en-US" sz="2500" dirty="0"/>
              <a:t>Nucleic acid analysis </a:t>
            </a:r>
          </a:p>
          <a:p>
            <a:pPr lvl="2">
              <a:lnSpc>
                <a:spcPct val="150000"/>
              </a:lnSpc>
              <a:spcBef>
                <a:spcPct val="20000"/>
              </a:spcBef>
              <a:buFont typeface="Arial" charset="0"/>
              <a:buChar char="•"/>
            </a:pPr>
            <a:r>
              <a:rPr lang="en-US" sz="2500" dirty="0"/>
              <a:t>Analysis of the interaction of pathogens with eukaryotic cells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694468-6362-EA49-9602-7E2BE59E7ADE}" type="slidenum">
              <a:rPr lang="en-US" smtClean="0"/>
              <a:pPr>
                <a:defRPr/>
              </a:pPr>
              <a:t>16</a:t>
            </a:fld>
            <a:endParaRPr lang="en-US"/>
          </a:p>
        </p:txBody>
      </p:sp>
      <p:sp>
        <p:nvSpPr>
          <p:cNvPr id="32770" name="Content Placeholder 2"/>
          <p:cNvSpPr txBox="1">
            <a:spLocks/>
          </p:cNvSpPr>
          <p:nvPr/>
        </p:nvSpPr>
        <p:spPr bwMode="auto">
          <a:xfrm>
            <a:off x="457200" y="13716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Many of the modern-day biosensor-based methods are developed utilizing one of the above four principles or combinations of some sort to obtain results in 24-72 h. </a:t>
            </a:r>
          </a:p>
          <a:p>
            <a:pPr lvl="1">
              <a:lnSpc>
                <a:spcPct val="150000"/>
              </a:lnSpc>
              <a:spcBef>
                <a:spcPct val="20000"/>
              </a:spcBef>
              <a:buFont typeface="Arial" charset="0"/>
              <a:buChar char="•"/>
            </a:pPr>
            <a:r>
              <a:rPr lang="en-US" sz="2500" dirty="0"/>
              <a:t>Antibody-based methods are the most popular because of their versatility, convenience and relative ease in interpretation of the data. </a:t>
            </a:r>
          </a:p>
          <a:p>
            <a:pPr lvl="1">
              <a:lnSpc>
                <a:spcPct val="150000"/>
              </a:lnSpc>
              <a:spcBef>
                <a:spcPct val="20000"/>
              </a:spcBef>
              <a:buFont typeface="Arial" charset="0"/>
              <a:buChar char="•"/>
            </a:pPr>
            <a:r>
              <a:rPr lang="en-US" sz="2500" dirty="0"/>
              <a:t>A majority of biosensors use antibody for capture and detection of the target </a:t>
            </a:r>
            <a:r>
              <a:rPr lang="en-US" sz="2500" dirty="0" err="1"/>
              <a:t>analyte</a:t>
            </a:r>
            <a:r>
              <a:rPr lang="en-US" sz="2500" dirty="0"/>
              <a:t>.</a:t>
            </a:r>
          </a:p>
        </p:txBody>
      </p:sp>
      <p:sp>
        <p:nvSpPr>
          <p:cNvPr id="32771" name="Title 1"/>
          <p:cNvSpPr txBox="1">
            <a:spLocks/>
          </p:cNvSpPr>
          <p:nvPr/>
        </p:nvSpPr>
        <p:spPr bwMode="auto">
          <a:xfrm>
            <a:off x="304800" y="152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Biosensors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725C1AB-1E7A-8246-86AE-34F623CC4461}" type="slidenum">
              <a:rPr lang="en-US" smtClean="0"/>
              <a:pPr>
                <a:defRPr/>
              </a:pPr>
              <a:t>17</a:t>
            </a:fld>
            <a:endParaRPr lang="en-US"/>
          </a:p>
        </p:txBody>
      </p:sp>
      <p:sp>
        <p:nvSpPr>
          <p:cNvPr id="33794" name="Title 1"/>
          <p:cNvSpPr txBox="1">
            <a:spLocks/>
          </p:cNvSpPr>
          <p:nvPr/>
        </p:nvSpPr>
        <p:spPr bwMode="auto">
          <a:xfrm>
            <a:off x="381000" y="381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Bioluminescence sensors</a:t>
            </a:r>
          </a:p>
        </p:txBody>
      </p:sp>
      <p:sp>
        <p:nvSpPr>
          <p:cNvPr id="33795" name="Content Placeholder 2"/>
          <p:cNvSpPr txBox="1">
            <a:spLocks/>
          </p:cNvSpPr>
          <p:nvPr/>
        </p:nvSpPr>
        <p:spPr bwMode="auto">
          <a:xfrm>
            <a:off x="457200" y="14478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Bio-analytical sensors have led to the utilization of the ability of certain enzymes to emit photons as a byproduct of their reaction, known as “bioluminescence”</a:t>
            </a:r>
          </a:p>
          <a:p>
            <a:pPr lvl="1">
              <a:lnSpc>
                <a:spcPct val="150000"/>
              </a:lnSpc>
              <a:spcBef>
                <a:spcPct val="20000"/>
              </a:spcBef>
              <a:buFont typeface="Arial" charset="0"/>
              <a:buChar char="•"/>
            </a:pPr>
            <a:r>
              <a:rPr lang="en-US" sz="2500" dirty="0"/>
              <a:t>Used to detect the presence and biological condition of the cells. </a:t>
            </a:r>
          </a:p>
          <a:p>
            <a:pPr lvl="2">
              <a:lnSpc>
                <a:spcPct val="150000"/>
              </a:lnSpc>
              <a:spcBef>
                <a:spcPct val="20000"/>
              </a:spcBef>
              <a:buFont typeface="Arial" charset="0"/>
              <a:buChar char="•"/>
            </a:pPr>
            <a:r>
              <a:rPr lang="en-US" sz="2500" dirty="0"/>
              <a:t>Emerging technology, rapid microbiological analysis, results in a short time.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6B8E31-C961-A04C-96DF-D16BB495B8FA}" type="slidenum">
              <a:rPr lang="en-US" smtClean="0"/>
              <a:pPr>
                <a:defRPr/>
              </a:pPr>
              <a:t>18</a:t>
            </a:fld>
            <a:endParaRPr lang="en-US"/>
          </a:p>
        </p:txBody>
      </p:sp>
      <p:sp>
        <p:nvSpPr>
          <p:cNvPr id="3" name="Content Placeholder 2"/>
          <p:cNvSpPr txBox="1">
            <a:spLocks/>
          </p:cNvSpPr>
          <p:nvPr/>
        </p:nvSpPr>
        <p:spPr>
          <a:xfrm>
            <a:off x="381000" y="1341438"/>
            <a:ext cx="8382000" cy="4525962"/>
          </a:xfrm>
          <a:prstGeom prst="rect">
            <a:avLst/>
          </a:prstGeom>
        </p:spPr>
        <p:txBody>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marL="4763" lvl="1" indent="0">
              <a:lnSpc>
                <a:spcPct val="150000"/>
              </a:lnSpc>
              <a:buNone/>
              <a:defRPr/>
            </a:pPr>
            <a:r>
              <a:rPr lang="en-US" sz="2500" b="0" dirty="0" smtClean="0"/>
              <a:t>Two </a:t>
            </a:r>
            <a:r>
              <a:rPr lang="en-US" sz="2500" b="0" dirty="0"/>
              <a:t>distinct areas of Bioluminescence are of use in food industry</a:t>
            </a:r>
            <a:r>
              <a:rPr lang="en-US" sz="2500" b="0" dirty="0" smtClean="0"/>
              <a:t>:</a:t>
            </a:r>
          </a:p>
          <a:p>
            <a:pPr marL="519113" lvl="1" indent="-514350">
              <a:lnSpc>
                <a:spcPct val="150000"/>
              </a:lnSpc>
              <a:buFontTx/>
              <a:buAutoNum type="arabicPeriod"/>
              <a:defRPr/>
            </a:pPr>
            <a:r>
              <a:rPr lang="en-US" sz="3500" dirty="0" smtClean="0"/>
              <a:t>ATP bioluminescence</a:t>
            </a:r>
          </a:p>
          <a:p>
            <a:pPr marL="519113" lvl="1" indent="-514350">
              <a:lnSpc>
                <a:spcPct val="150000"/>
              </a:lnSpc>
              <a:buFontTx/>
              <a:buAutoNum type="arabicPeriod"/>
              <a:defRPr/>
            </a:pPr>
            <a:r>
              <a:rPr lang="en-US" sz="3500" dirty="0" smtClean="0"/>
              <a:t>Bacterial bioluminescence</a:t>
            </a:r>
          </a:p>
        </p:txBody>
      </p:sp>
      <p:sp>
        <p:nvSpPr>
          <p:cNvPr id="34819" name="Title 1"/>
          <p:cNvSpPr txBox="1">
            <a:spLocks/>
          </p:cNvSpPr>
          <p:nvPr/>
        </p:nvSpPr>
        <p:spPr bwMode="auto">
          <a:xfrm>
            <a:off x="304800" y="152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Bioluminescence sensors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6DD6785-4474-A54F-A9C3-97C77754FB53}" type="slidenum">
              <a:rPr lang="en-US" smtClean="0"/>
              <a:pPr>
                <a:defRPr/>
              </a:pPr>
              <a:t>19</a:t>
            </a:fld>
            <a:endParaRPr lang="en-US"/>
          </a:p>
        </p:txBody>
      </p:sp>
      <p:sp>
        <p:nvSpPr>
          <p:cNvPr id="35842"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ATP bioluminescence</a:t>
            </a:r>
          </a:p>
        </p:txBody>
      </p:sp>
      <p:sp>
        <p:nvSpPr>
          <p:cNvPr id="35843" name="Content Placeholder 2"/>
          <p:cNvSpPr txBox="1">
            <a:spLocks/>
          </p:cNvSpPr>
          <p:nvPr/>
        </p:nvSpPr>
        <p:spPr bwMode="auto">
          <a:xfrm>
            <a:off x="533400" y="1265238"/>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Living cells contain the molecule ATP</a:t>
            </a:r>
          </a:p>
          <a:p>
            <a:pPr lvl="1">
              <a:lnSpc>
                <a:spcPct val="150000"/>
              </a:lnSpc>
              <a:spcBef>
                <a:spcPct val="20000"/>
              </a:spcBef>
              <a:buFont typeface="Arial" charset="0"/>
              <a:buChar char="•"/>
            </a:pPr>
            <a:r>
              <a:rPr lang="en-US" sz="2500" dirty="0"/>
              <a:t>This molecule may be analyzed simply using an enzyme and coenzyme complex (Luciferase- </a:t>
            </a:r>
            <a:r>
              <a:rPr lang="en-US" sz="2500" dirty="0" err="1"/>
              <a:t>Luciferin</a:t>
            </a:r>
            <a:r>
              <a:rPr lang="en-US" sz="2500" dirty="0"/>
              <a:t>) found in the tail of fire fly (</a:t>
            </a:r>
            <a:r>
              <a:rPr lang="en-US" sz="2500" i="1" dirty="0" err="1"/>
              <a:t>Photinus</a:t>
            </a:r>
            <a:r>
              <a:rPr lang="en-US" sz="2500" i="1" dirty="0"/>
              <a:t> </a:t>
            </a:r>
            <a:r>
              <a:rPr lang="en-US" sz="2500" i="1" dirty="0" err="1"/>
              <a:t>pyralis</a:t>
            </a:r>
            <a:r>
              <a:rPr lang="en-US" sz="2500" i="1" dirty="0"/>
              <a:t>). </a:t>
            </a:r>
          </a:p>
          <a:p>
            <a:pPr lvl="1">
              <a:lnSpc>
                <a:spcPct val="150000"/>
              </a:lnSpc>
              <a:spcBef>
                <a:spcPct val="20000"/>
              </a:spcBef>
              <a:buFont typeface="Arial" charset="0"/>
              <a:buChar char="•"/>
            </a:pPr>
            <a:r>
              <a:rPr lang="en-US" sz="2500" dirty="0"/>
              <a:t>The total light output of the sample is directly proportional to the amount of ATP present and can be quantified by </a:t>
            </a:r>
            <a:r>
              <a:rPr lang="en-US" sz="2500" dirty="0" err="1"/>
              <a:t>luminometers</a:t>
            </a:r>
            <a:r>
              <a:rPr lang="en-US" sz="2500" dirty="0"/>
              <a:t>. </a:t>
            </a:r>
          </a:p>
          <a:p>
            <a:pPr lvl="1">
              <a:lnSpc>
                <a:spcPct val="150000"/>
              </a:lnSpc>
              <a:spcBef>
                <a:spcPct val="20000"/>
              </a:spcBef>
              <a:buFont typeface="Arial" charset="0"/>
              <a:buChar char="•"/>
            </a:pPr>
            <a:r>
              <a:rPr lang="en-US" sz="2500" dirty="0"/>
              <a:t>At least 10</a:t>
            </a:r>
            <a:r>
              <a:rPr lang="en-US" sz="2500" baseline="30000" dirty="0"/>
              <a:t>4</a:t>
            </a:r>
            <a:r>
              <a:rPr lang="en-US" sz="2500" dirty="0"/>
              <a:t> cells are required to produce a signal.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txBox="1">
            <a:spLocks noChangeArrowheads="1"/>
          </p:cNvSpPr>
          <p:nvPr/>
        </p:nvSpPr>
        <p:spPr bwMode="auto">
          <a:xfrm>
            <a:off x="1404938" y="436563"/>
            <a:ext cx="72215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New Roman" charset="0"/>
                <a:ea typeface="ＭＳ Ｐゴシック" charset="0"/>
                <a:cs typeface="ＭＳ Ｐゴシック" charset="0"/>
              </a:defRPr>
            </a:lvl1pPr>
            <a:lvl2pPr marL="742950" indent="-285750" defTabSz="457200" eaLnBrk="0" hangingPunct="0">
              <a:defRPr sz="2400">
                <a:solidFill>
                  <a:schemeClr val="tx1"/>
                </a:solidFill>
                <a:latin typeface="Times New Roman" charset="0"/>
                <a:ea typeface="ＭＳ Ｐゴシック" charset="0"/>
              </a:defRPr>
            </a:lvl2pPr>
            <a:lvl3pPr marL="1143000" indent="-228600" defTabSz="457200" eaLnBrk="0" hangingPunct="0">
              <a:defRPr sz="2400">
                <a:solidFill>
                  <a:schemeClr val="tx1"/>
                </a:solidFill>
                <a:latin typeface="Times New Roman" charset="0"/>
                <a:ea typeface="ＭＳ Ｐゴシック" charset="0"/>
              </a:defRPr>
            </a:lvl3pPr>
            <a:lvl4pPr marL="1600200" indent="-228600" defTabSz="457200" eaLnBrk="0" hangingPunct="0">
              <a:defRPr sz="2400">
                <a:solidFill>
                  <a:schemeClr val="tx1"/>
                </a:solidFill>
                <a:latin typeface="Times New Roman" charset="0"/>
                <a:ea typeface="ＭＳ Ｐゴシック" charset="0"/>
              </a:defRPr>
            </a:lvl4pPr>
            <a:lvl5pPr marL="2057400" indent="-228600" defTabSz="4572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Font typeface="Arial" charset="0"/>
              <a:buNone/>
            </a:pPr>
            <a:r>
              <a:rPr lang="en-US" sz="6000" b="1"/>
              <a:t>Objectives</a:t>
            </a:r>
          </a:p>
        </p:txBody>
      </p:sp>
      <p:sp>
        <p:nvSpPr>
          <p:cNvPr id="18434" name="Rectangle 3"/>
          <p:cNvSpPr txBox="1">
            <a:spLocks noChangeArrowheads="1"/>
          </p:cNvSpPr>
          <p:nvPr/>
        </p:nvSpPr>
        <p:spPr bwMode="auto">
          <a:xfrm>
            <a:off x="228600" y="1828800"/>
            <a:ext cx="868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New Roman" charset="0"/>
                <a:ea typeface="ＭＳ Ｐゴシック" charset="0"/>
                <a:cs typeface="ＭＳ Ｐゴシック" charset="0"/>
              </a:defRPr>
            </a:lvl1pPr>
            <a:lvl2pPr marL="742950" indent="-285750" defTabSz="457200" eaLnBrk="0" hangingPunct="0">
              <a:defRPr sz="2400">
                <a:solidFill>
                  <a:schemeClr val="tx1"/>
                </a:solidFill>
                <a:latin typeface="Times New Roman" charset="0"/>
                <a:ea typeface="ＭＳ Ｐゴシック" charset="0"/>
              </a:defRPr>
            </a:lvl2pPr>
            <a:lvl3pPr marL="1143000" indent="-228600" defTabSz="457200" eaLnBrk="0" hangingPunct="0">
              <a:defRPr sz="2400">
                <a:solidFill>
                  <a:schemeClr val="tx1"/>
                </a:solidFill>
                <a:latin typeface="Times New Roman" charset="0"/>
                <a:ea typeface="ＭＳ Ｐゴシック" charset="0"/>
              </a:defRPr>
            </a:lvl3pPr>
            <a:lvl4pPr marL="1600200" indent="-228600" defTabSz="457200" eaLnBrk="0" hangingPunct="0">
              <a:defRPr sz="2400">
                <a:solidFill>
                  <a:schemeClr val="tx1"/>
                </a:solidFill>
                <a:latin typeface="Times New Roman" charset="0"/>
                <a:ea typeface="ＭＳ Ｐゴシック" charset="0"/>
              </a:defRPr>
            </a:lvl4pPr>
            <a:lvl5pPr marL="2057400" indent="-228600" defTabSz="4572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 typeface="Arial" charset="0"/>
              <a:buNone/>
            </a:pPr>
            <a:r>
              <a:rPr lang="en-US" sz="3600" b="1" dirty="0"/>
              <a:t>1. Identification of Pathogens</a:t>
            </a:r>
          </a:p>
          <a:p>
            <a:pPr eaLnBrk="1" hangingPunct="1">
              <a:spcBef>
                <a:spcPct val="20000"/>
              </a:spcBef>
              <a:buFont typeface="Arial" charset="0"/>
              <a:buNone/>
            </a:pPr>
            <a:r>
              <a:rPr lang="en-US" sz="3500" b="1" dirty="0"/>
              <a:t>	Methods:</a:t>
            </a:r>
          </a:p>
          <a:p>
            <a:pPr eaLnBrk="1" hangingPunct="1">
              <a:spcBef>
                <a:spcPct val="20000"/>
              </a:spcBef>
              <a:buFont typeface="Arial" charset="0"/>
              <a:buNone/>
            </a:pPr>
            <a:r>
              <a:rPr lang="en-US" sz="3500" b="1" dirty="0" smtClean="0"/>
              <a:t>		Applicability; 	Detectability; Sensitivity</a:t>
            </a:r>
            <a:endParaRPr lang="en-US" sz="3500" b="1" dirty="0"/>
          </a:p>
          <a:p>
            <a:pPr eaLnBrk="1" hangingPunct="1">
              <a:spcBef>
                <a:spcPct val="20000"/>
              </a:spcBef>
              <a:buFont typeface="Arial" charset="0"/>
              <a:buNone/>
            </a:pPr>
            <a:r>
              <a:rPr lang="en-US" sz="3500" b="1" dirty="0"/>
              <a:t>2. Food borne pathogenic bacteria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98DA45D-F06F-074F-9C46-A6434B6831F1}" type="slidenum">
              <a:rPr lang="en-US" smtClean="0"/>
              <a:pPr>
                <a:defRPr/>
              </a:pPr>
              <a:t>20</a:t>
            </a:fld>
            <a:endParaRPr lang="en-US"/>
          </a:p>
        </p:txBody>
      </p:sp>
      <p:sp>
        <p:nvSpPr>
          <p:cNvPr id="36866" name="Content Placeholder 2"/>
          <p:cNvSpPr txBox="1">
            <a:spLocks/>
          </p:cNvSpPr>
          <p:nvPr/>
        </p:nvSpPr>
        <p:spPr bwMode="auto">
          <a:xfrm>
            <a:off x="381000" y="11430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dirty="0"/>
              <a:t>This system lacks specificity, but because of rapid response time for obtaining results, this system is very suitable for on-line monitoring of HACCP programs. </a:t>
            </a:r>
          </a:p>
          <a:p>
            <a:pPr lvl="1">
              <a:lnSpc>
                <a:spcPct val="150000"/>
              </a:lnSpc>
              <a:spcBef>
                <a:spcPct val="20000"/>
              </a:spcBef>
              <a:buFont typeface="Arial" charset="0"/>
              <a:buChar char="•"/>
            </a:pPr>
            <a:r>
              <a:rPr lang="en-US" dirty="0"/>
              <a:t>Detection limit of 1 </a:t>
            </a:r>
            <a:r>
              <a:rPr lang="en-US" dirty="0" err="1"/>
              <a:t>pg</a:t>
            </a:r>
            <a:r>
              <a:rPr lang="en-US" dirty="0"/>
              <a:t> ATP which is equivalent to 1000 bacterial cells. </a:t>
            </a:r>
          </a:p>
          <a:p>
            <a:pPr lvl="1">
              <a:lnSpc>
                <a:spcPct val="150000"/>
              </a:lnSpc>
              <a:spcBef>
                <a:spcPct val="20000"/>
              </a:spcBef>
              <a:buFont typeface="Arial" charset="0"/>
              <a:buChar char="•"/>
            </a:pPr>
            <a:r>
              <a:rPr lang="en-US" dirty="0"/>
              <a:t>ATP is present in both non-microbial and microbial cells. </a:t>
            </a:r>
          </a:p>
          <a:p>
            <a:pPr lvl="2">
              <a:lnSpc>
                <a:spcPct val="150000"/>
              </a:lnSpc>
              <a:spcBef>
                <a:spcPct val="20000"/>
              </a:spcBef>
              <a:buFont typeface="Arial" charset="0"/>
              <a:buChar char="•"/>
            </a:pPr>
            <a:r>
              <a:rPr lang="en-US" sz="1800" i="1" dirty="0"/>
              <a:t>To determine microbial ATP selective extraction is used. First, non-microbial ATP is extracted with non-ionic detergents and then destroyed with high levels of potato ATPase for 5 minutes. Subsequently, microbial ATP is extracted using either </a:t>
            </a:r>
            <a:r>
              <a:rPr lang="en-US" sz="1800" i="1" dirty="0" err="1"/>
              <a:t>trichloro</a:t>
            </a:r>
            <a:r>
              <a:rPr lang="en-US" sz="1800" i="1" dirty="0"/>
              <a:t>-acetic acid (5%) or an organic solvent (ethanol, acetone or chloroform).</a:t>
            </a:r>
          </a:p>
        </p:txBody>
      </p:sp>
      <p:sp>
        <p:nvSpPr>
          <p:cNvPr id="36867"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ATP bioluminescence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CE55918-46B9-854A-99A8-B9CB833F3CE6}" type="slidenum">
              <a:rPr lang="en-US" smtClean="0"/>
              <a:pPr>
                <a:defRPr/>
              </a:pPr>
              <a:t>21</a:t>
            </a:fld>
            <a:endParaRPr lang="en-US"/>
          </a:p>
        </p:txBody>
      </p:sp>
      <p:sp>
        <p:nvSpPr>
          <p:cNvPr id="37890"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Bacterial bioluminescence</a:t>
            </a:r>
          </a:p>
        </p:txBody>
      </p:sp>
      <p:sp>
        <p:nvSpPr>
          <p:cNvPr id="37891" name="Content Placeholder 2"/>
          <p:cNvSpPr txBox="1">
            <a:spLocks/>
          </p:cNvSpPr>
          <p:nvPr/>
        </p:nvSpPr>
        <p:spPr bwMode="auto">
          <a:xfrm>
            <a:off x="381000" y="1417638"/>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dirty="0"/>
              <a:t>Bacterial bioluminescence gene (</a:t>
            </a:r>
            <a:r>
              <a:rPr lang="en-US" i="1" dirty="0"/>
              <a:t>lux</a:t>
            </a:r>
            <a:r>
              <a:rPr lang="en-US" dirty="0"/>
              <a:t>) has been identified and cloned. </a:t>
            </a:r>
          </a:p>
          <a:p>
            <a:pPr lvl="1">
              <a:lnSpc>
                <a:spcPct val="150000"/>
              </a:lnSpc>
              <a:spcBef>
                <a:spcPct val="20000"/>
              </a:spcBef>
              <a:buFont typeface="Arial" charset="0"/>
              <a:buChar char="•"/>
            </a:pPr>
            <a:r>
              <a:rPr lang="en-US" dirty="0"/>
              <a:t>The DNA carrying this gene can be introduced into host specific phages. These phages do not posses the intracellular biochemistry necessary to express this gene, hence they remain dark. </a:t>
            </a:r>
          </a:p>
          <a:p>
            <a:pPr lvl="1">
              <a:lnSpc>
                <a:spcPct val="150000"/>
              </a:lnSpc>
              <a:spcBef>
                <a:spcPct val="20000"/>
              </a:spcBef>
              <a:buFont typeface="Arial" charset="0"/>
              <a:buChar char="•"/>
            </a:pPr>
            <a:r>
              <a:rPr lang="en-US" dirty="0"/>
              <a:t>Transfer of lux gene to the host bacterium during infection results in light emission that can be easily detected by </a:t>
            </a:r>
            <a:r>
              <a:rPr lang="en-US" dirty="0" err="1"/>
              <a:t>luminometers</a:t>
            </a: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9876EC8-5311-FA42-A1A6-46A51FAAB7AA}" type="slidenum">
              <a:rPr lang="en-US" smtClean="0"/>
              <a:pPr>
                <a:defRPr/>
              </a:pPr>
              <a:t>22</a:t>
            </a:fld>
            <a:endParaRPr lang="en-US"/>
          </a:p>
        </p:txBody>
      </p:sp>
      <p:sp>
        <p:nvSpPr>
          <p:cNvPr id="38914" name="Content Placeholder 2"/>
          <p:cNvSpPr txBox="1">
            <a:spLocks/>
          </p:cNvSpPr>
          <p:nvPr/>
        </p:nvSpPr>
        <p:spPr bwMode="auto">
          <a:xfrm>
            <a:off x="381000" y="11430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763" lvl="1" indent="0">
              <a:lnSpc>
                <a:spcPct val="150000"/>
              </a:lnSpc>
              <a:spcBef>
                <a:spcPct val="20000"/>
              </a:spcBef>
            </a:pPr>
            <a:r>
              <a:rPr lang="en-US" b="1" dirty="0"/>
              <a:t>Detection limit: </a:t>
            </a:r>
          </a:p>
          <a:p>
            <a:pPr lvl="2">
              <a:lnSpc>
                <a:spcPct val="150000"/>
              </a:lnSpc>
              <a:spcBef>
                <a:spcPct val="20000"/>
              </a:spcBef>
              <a:buFont typeface="Arial" charset="0"/>
              <a:buChar char="•"/>
            </a:pPr>
            <a:r>
              <a:rPr lang="en-US" sz="2000" dirty="0"/>
              <a:t>1 x 10</a:t>
            </a:r>
            <a:r>
              <a:rPr lang="en-US" sz="2000" baseline="30000" dirty="0"/>
              <a:t>2</a:t>
            </a:r>
            <a:r>
              <a:rPr lang="en-US" sz="2000" dirty="0"/>
              <a:t> cells in 60 min. </a:t>
            </a:r>
          </a:p>
          <a:p>
            <a:pPr marL="4763" lvl="1" indent="0">
              <a:lnSpc>
                <a:spcPct val="150000"/>
              </a:lnSpc>
              <a:spcBef>
                <a:spcPct val="20000"/>
              </a:spcBef>
            </a:pPr>
            <a:r>
              <a:rPr lang="en-US" b="1" dirty="0"/>
              <a:t>Specificity: </a:t>
            </a:r>
          </a:p>
          <a:p>
            <a:pPr lvl="2">
              <a:lnSpc>
                <a:spcPct val="150000"/>
              </a:lnSpc>
              <a:spcBef>
                <a:spcPct val="20000"/>
              </a:spcBef>
              <a:buFont typeface="Arial" charset="0"/>
              <a:buChar char="•"/>
            </a:pPr>
            <a:r>
              <a:rPr lang="en-US" sz="2000" dirty="0"/>
              <a:t>Depends on phage specificity </a:t>
            </a:r>
            <a:r>
              <a:rPr lang="en-US" sz="2000" dirty="0" err="1"/>
              <a:t>e.g</a:t>
            </a:r>
            <a:r>
              <a:rPr lang="en-US" sz="2000" dirty="0"/>
              <a:t>: Bacteriophage p22 is specific for </a:t>
            </a:r>
            <a:r>
              <a:rPr lang="en-US" sz="2000" i="1" dirty="0"/>
              <a:t>Salmonella </a:t>
            </a:r>
            <a:r>
              <a:rPr lang="en-US" sz="2000" i="1" dirty="0" err="1"/>
              <a:t>typhimurium</a:t>
            </a:r>
            <a:r>
              <a:rPr lang="en-US" sz="2000" dirty="0"/>
              <a:t>.</a:t>
            </a:r>
            <a:endParaRPr lang="en-US" sz="1400" i="1" dirty="0"/>
          </a:p>
        </p:txBody>
      </p:sp>
      <p:sp>
        <p:nvSpPr>
          <p:cNvPr id="38915"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Bacterial bioluminescence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4943A16-0954-9E46-9A7A-72FCD3C56DCD}" type="slidenum">
              <a:rPr lang="en-US" smtClean="0"/>
              <a:pPr>
                <a:defRPr/>
              </a:pPr>
              <a:t>23</a:t>
            </a:fld>
            <a:endParaRPr lang="en-US"/>
          </a:p>
        </p:txBody>
      </p:sp>
      <p:sp>
        <p:nvSpPr>
          <p:cNvPr id="39938" name="Title 1"/>
          <p:cNvSpPr txBox="1">
            <a:spLocks/>
          </p:cNvSpPr>
          <p:nvPr/>
        </p:nvSpPr>
        <p:spPr bwMode="auto">
          <a:xfrm>
            <a:off x="3810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dirty="0">
                <a:solidFill>
                  <a:schemeClr val="tx2"/>
                </a:solidFill>
                <a:latin typeface="Arial" charset="0"/>
              </a:rPr>
              <a:t>Electrical impedance biosensor</a:t>
            </a:r>
          </a:p>
        </p:txBody>
      </p:sp>
      <p:sp>
        <p:nvSpPr>
          <p:cNvPr id="39939" name="Content Placeholder 2"/>
          <p:cNvSpPr txBox="1">
            <a:spLocks/>
          </p:cNvSpPr>
          <p:nvPr/>
        </p:nvSpPr>
        <p:spPr bwMode="auto">
          <a:xfrm>
            <a:off x="381000" y="1066800"/>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Detects microbes either directly due to production of ions from metabolic end products or indirectly from liberation of CO</a:t>
            </a:r>
            <a:r>
              <a:rPr lang="en-US" sz="2500" baseline="-25000" dirty="0"/>
              <a:t>2</a:t>
            </a:r>
            <a:r>
              <a:rPr lang="en-US" sz="2500" dirty="0"/>
              <a:t>. </a:t>
            </a:r>
          </a:p>
          <a:p>
            <a:pPr lvl="1">
              <a:lnSpc>
                <a:spcPct val="150000"/>
              </a:lnSpc>
              <a:spcBef>
                <a:spcPct val="20000"/>
              </a:spcBef>
              <a:buFont typeface="Arial" charset="0"/>
              <a:buChar char="•"/>
            </a:pPr>
            <a:r>
              <a:rPr lang="en-US" sz="2500" dirty="0"/>
              <a:t>Microbial metabolism usually results in an increase in both conductance and capacitance, causing a decrease in impedance. </a:t>
            </a:r>
          </a:p>
          <a:p>
            <a:pPr lvl="1">
              <a:lnSpc>
                <a:spcPct val="150000"/>
              </a:lnSpc>
              <a:spcBef>
                <a:spcPct val="20000"/>
              </a:spcBef>
              <a:buFont typeface="Arial" charset="0"/>
              <a:buChar char="•"/>
            </a:pPr>
            <a:r>
              <a:rPr lang="en-US" sz="2500" dirty="0"/>
              <a:t>A bridge circuit usually measures impedance. This method is well suited for detection of bacteria in clinical samples and to monitor quality and detect specific food pathogens.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0B19C31-33F5-884D-AE13-DC0DEB181310}" type="slidenum">
              <a:rPr lang="en-US" smtClean="0"/>
              <a:pPr>
                <a:defRPr/>
              </a:pPr>
              <a:t>24</a:t>
            </a:fld>
            <a:endParaRPr lang="en-US"/>
          </a:p>
        </p:txBody>
      </p:sp>
      <p:sp>
        <p:nvSpPr>
          <p:cNvPr id="40962" name="Content Placeholder 2"/>
          <p:cNvSpPr txBox="1">
            <a:spLocks/>
          </p:cNvSpPr>
          <p:nvPr/>
        </p:nvSpPr>
        <p:spPr bwMode="auto">
          <a:xfrm>
            <a:off x="381000" y="1417638"/>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A population of microbes is provided with nutrients (non-electrolyte) like lactose and microbes may utilize that nutrient and convert it to lactic acid (ionic form) thus changing the impedance. </a:t>
            </a:r>
          </a:p>
          <a:p>
            <a:pPr lvl="1">
              <a:lnSpc>
                <a:spcPct val="150000"/>
              </a:lnSpc>
              <a:spcBef>
                <a:spcPct val="20000"/>
              </a:spcBef>
              <a:buFont typeface="Arial" charset="0"/>
              <a:buChar char="•"/>
            </a:pPr>
            <a:r>
              <a:rPr lang="en-US" sz="2500" dirty="0"/>
              <a:t>This impedance is measured over a period of 20 h after inoculation in specific media.</a:t>
            </a:r>
          </a:p>
          <a:p>
            <a:pPr lvl="1">
              <a:lnSpc>
                <a:spcPct val="150000"/>
              </a:lnSpc>
              <a:spcBef>
                <a:spcPct val="20000"/>
              </a:spcBef>
              <a:buFont typeface="Arial" charset="0"/>
              <a:buChar char="•"/>
            </a:pPr>
            <a:r>
              <a:rPr lang="en-US" sz="2500" dirty="0"/>
              <a:t>Due to automated instrument (</a:t>
            </a:r>
            <a:r>
              <a:rPr lang="en-US" sz="2500" dirty="0" err="1"/>
              <a:t>Bactometer</a:t>
            </a:r>
            <a:r>
              <a:rPr lang="en-US" sz="2500" dirty="0"/>
              <a:t>), capable of analyzing hundreds of sample at the same time. </a:t>
            </a:r>
          </a:p>
        </p:txBody>
      </p:sp>
      <p:sp>
        <p:nvSpPr>
          <p:cNvPr id="40963"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Electrical impedance biosensor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1D31F1D-9E4E-5742-AA70-6595445BE117}" type="slidenum">
              <a:rPr lang="en-US" smtClean="0"/>
              <a:pPr>
                <a:defRPr/>
              </a:pPr>
              <a:t>25</a:t>
            </a:fld>
            <a:endParaRPr lang="en-US"/>
          </a:p>
        </p:txBody>
      </p:sp>
      <p:sp>
        <p:nvSpPr>
          <p:cNvPr id="41986" name="Content Placeholder 2"/>
          <p:cNvSpPr txBox="1">
            <a:spLocks/>
          </p:cNvSpPr>
          <p:nvPr/>
        </p:nvSpPr>
        <p:spPr bwMode="auto">
          <a:xfrm>
            <a:off x="381000" y="1417638"/>
            <a:ext cx="838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Typically most impedance analysis of food samples can be completed in 24 h. </a:t>
            </a:r>
          </a:p>
          <a:p>
            <a:pPr lvl="1">
              <a:lnSpc>
                <a:spcPct val="150000"/>
              </a:lnSpc>
              <a:spcBef>
                <a:spcPct val="20000"/>
              </a:spcBef>
              <a:buFont typeface="Arial" charset="0"/>
              <a:buChar char="•"/>
            </a:pPr>
            <a:r>
              <a:rPr lang="en-US" sz="2500" b="1" dirty="0"/>
              <a:t>Limitations:</a:t>
            </a:r>
          </a:p>
          <a:p>
            <a:pPr lvl="2">
              <a:lnSpc>
                <a:spcPct val="150000"/>
              </a:lnSpc>
              <a:spcBef>
                <a:spcPct val="20000"/>
              </a:spcBef>
              <a:buFont typeface="Arial" charset="0"/>
              <a:buChar char="•"/>
            </a:pPr>
            <a:r>
              <a:rPr lang="en-US" sz="2500" dirty="0"/>
              <a:t>Not suited for testing samples with low number of microorganisms and that the food matrix may interfere with the analysis.</a:t>
            </a:r>
          </a:p>
        </p:txBody>
      </p:sp>
      <p:sp>
        <p:nvSpPr>
          <p:cNvPr id="41987" name="Title 1"/>
          <p:cNvSpPr txBox="1">
            <a:spLocks/>
          </p:cNvSpPr>
          <p:nvPr/>
        </p:nvSpPr>
        <p:spPr bwMode="auto">
          <a:xfrm>
            <a:off x="3048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Electrical impedance biosensor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3C5765B-1201-964F-AA60-40C66F619BDA}" type="slidenum">
              <a:rPr lang="en-US" smtClean="0"/>
              <a:pPr>
                <a:defRPr/>
              </a:pPr>
              <a:t>26</a:t>
            </a:fld>
            <a:endParaRPr lang="en-US"/>
          </a:p>
        </p:txBody>
      </p:sp>
      <p:sp>
        <p:nvSpPr>
          <p:cNvPr id="43010" name="Title 1"/>
          <p:cNvSpPr txBox="1">
            <a:spLocks/>
          </p:cNvSpPr>
          <p:nvPr/>
        </p:nvSpPr>
        <p:spPr bwMode="auto">
          <a:xfrm>
            <a:off x="100013" y="-152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Impedance-based biochip sensor</a:t>
            </a:r>
          </a:p>
        </p:txBody>
      </p:sp>
      <p:sp>
        <p:nvSpPr>
          <p:cNvPr id="43011" name="Content Placeholder 2"/>
          <p:cNvSpPr txBox="1">
            <a:spLocks/>
          </p:cNvSpPr>
          <p:nvPr/>
        </p:nvSpPr>
        <p:spPr bwMode="auto">
          <a:xfrm>
            <a:off x="381000" y="838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Impedance is based on the changes in conductance in a medium due to the microbial breakdown of inert substrates into electrically charged ionic compounds and acidic by-products. </a:t>
            </a:r>
          </a:p>
          <a:p>
            <a:pPr lvl="1">
              <a:lnSpc>
                <a:spcPct val="150000"/>
              </a:lnSpc>
              <a:spcBef>
                <a:spcPct val="20000"/>
              </a:spcBef>
              <a:buFont typeface="Arial" charset="0"/>
              <a:buChar char="•"/>
            </a:pPr>
            <a:r>
              <a:rPr lang="en-US" sz="2500" dirty="0"/>
              <a:t>Principle: All impedance-based systems measure the relative or absolute changes in conductance, impedance, or capacitance at regular intervals. </a:t>
            </a:r>
          </a:p>
          <a:p>
            <a:pPr lvl="1">
              <a:lnSpc>
                <a:spcPct val="150000"/>
              </a:lnSpc>
              <a:spcBef>
                <a:spcPct val="20000"/>
              </a:spcBef>
              <a:buFont typeface="Arial" charset="0"/>
              <a:buChar char="•"/>
            </a:pPr>
            <a:r>
              <a:rPr lang="en-US" sz="2500" dirty="0"/>
              <a:t>The threshold value for the detection of target pathogens is mainly depends on initial inoculums and the physiological state of the cells.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56DFC-EC25-EF44-B9C7-537CF37413EE}" type="slidenum">
              <a:rPr lang="en-US" smtClean="0"/>
              <a:pPr>
                <a:defRPr/>
              </a:pPr>
              <a:t>27</a:t>
            </a:fld>
            <a:endParaRPr lang="en-US"/>
          </a:p>
        </p:txBody>
      </p:sp>
      <p:sp>
        <p:nvSpPr>
          <p:cNvPr id="44034" name="Content Placeholder 2"/>
          <p:cNvSpPr txBox="1">
            <a:spLocks/>
          </p:cNvSpPr>
          <p:nvPr/>
        </p:nvSpPr>
        <p:spPr bwMode="auto">
          <a:xfrm>
            <a:off x="381000" y="7620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In media-based impedance methods, bacterial metabolism results in increased conductance and capacitance, with decreased impedance. </a:t>
            </a:r>
          </a:p>
          <a:p>
            <a:pPr lvl="1">
              <a:lnSpc>
                <a:spcPct val="150000"/>
              </a:lnSpc>
              <a:spcBef>
                <a:spcPct val="20000"/>
              </a:spcBef>
              <a:buFont typeface="Arial" charset="0"/>
              <a:buChar char="•"/>
            </a:pPr>
            <a:r>
              <a:rPr lang="en-US" sz="2500" b="1" dirty="0"/>
              <a:t>Major advantage:</a:t>
            </a:r>
          </a:p>
          <a:p>
            <a:pPr lvl="2">
              <a:lnSpc>
                <a:spcPct val="150000"/>
              </a:lnSpc>
              <a:spcBef>
                <a:spcPct val="20000"/>
              </a:spcBef>
              <a:buFont typeface="Arial" charset="0"/>
              <a:buChar char="•"/>
            </a:pPr>
            <a:r>
              <a:rPr lang="en-US" sz="2500" dirty="0"/>
              <a:t>System allows the detection of only the viable cells, which is the major concern in Food safety. </a:t>
            </a:r>
          </a:p>
          <a:p>
            <a:pPr lvl="2">
              <a:lnSpc>
                <a:spcPct val="150000"/>
              </a:lnSpc>
              <a:spcBef>
                <a:spcPct val="20000"/>
              </a:spcBef>
              <a:buFont typeface="Arial" charset="0"/>
              <a:buChar char="•"/>
            </a:pPr>
            <a:r>
              <a:rPr lang="en-US" sz="2500" dirty="0"/>
              <a:t>The basic technical equipment required for performing impedance microbiology consists of special incubators and their culture vessels and an evaluation unit with computer, printer and appropriate software.</a:t>
            </a:r>
          </a:p>
        </p:txBody>
      </p:sp>
      <p:sp>
        <p:nvSpPr>
          <p:cNvPr id="44035" name="Title 1"/>
          <p:cNvSpPr txBox="1">
            <a:spLocks/>
          </p:cNvSpPr>
          <p:nvPr/>
        </p:nvSpPr>
        <p:spPr bwMode="auto">
          <a:xfrm>
            <a:off x="100013" y="-152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3500" b="1" dirty="0">
                <a:solidFill>
                  <a:schemeClr val="tx2"/>
                </a:solidFill>
                <a:latin typeface="Arial" charset="0"/>
              </a:rPr>
              <a:t>Impedance-based biochip sensor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2F6FA36-6DC3-CD47-846D-664EC411349B}" type="slidenum">
              <a:rPr lang="en-US" smtClean="0"/>
              <a:pPr>
                <a:defRPr/>
              </a:pPr>
              <a:t>28</a:t>
            </a:fld>
            <a:endParaRPr lang="en-US"/>
          </a:p>
        </p:txBody>
      </p:sp>
      <p:sp>
        <p:nvSpPr>
          <p:cNvPr id="45058" name="Title 1"/>
          <p:cNvSpPr txBox="1">
            <a:spLocks/>
          </p:cNvSpPr>
          <p:nvPr/>
        </p:nvSpPr>
        <p:spPr bwMode="auto">
          <a:xfrm>
            <a:off x="100013" y="-152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Piezoelectric biosensors</a:t>
            </a:r>
          </a:p>
        </p:txBody>
      </p:sp>
      <p:sp>
        <p:nvSpPr>
          <p:cNvPr id="45059" name="Content Placeholder 2"/>
          <p:cNvSpPr txBox="1">
            <a:spLocks/>
          </p:cNvSpPr>
          <p:nvPr/>
        </p:nvSpPr>
        <p:spPr bwMode="auto">
          <a:xfrm>
            <a:off x="381000" y="11430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System is very attractive and offers a real time output, simplicity of use and cost effectiveness. </a:t>
            </a:r>
          </a:p>
          <a:p>
            <a:pPr lvl="1">
              <a:lnSpc>
                <a:spcPct val="150000"/>
              </a:lnSpc>
              <a:spcBef>
                <a:spcPct val="20000"/>
              </a:spcBef>
              <a:buFont typeface="Arial" charset="0"/>
              <a:buChar char="•"/>
            </a:pPr>
            <a:r>
              <a:rPr lang="en-US" sz="2500" dirty="0"/>
              <a:t>Principle: Based on coating the surface of piezoelectric sensor with a selective binding substance for example antibodies to bacteria and then placing it in a solution containing bacteria. </a:t>
            </a:r>
          </a:p>
          <a:p>
            <a:pPr lvl="1">
              <a:lnSpc>
                <a:spcPct val="150000"/>
              </a:lnSpc>
              <a:spcBef>
                <a:spcPct val="20000"/>
              </a:spcBef>
              <a:buFont typeface="Arial" charset="0"/>
              <a:buChar char="•"/>
            </a:pPr>
            <a:r>
              <a:rPr lang="en-US" sz="2500" dirty="0"/>
              <a:t>The bacteria will bind to the antibodies and the mass of the crystal will increase while the resonance frequency of oscillation will decrease proportionally.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29</a:t>
            </a:fld>
            <a:endParaRPr lang="en-US"/>
          </a:p>
        </p:txBody>
      </p:sp>
      <p:pic>
        <p:nvPicPr>
          <p:cNvPr id="3" name="Picture 2" descr="Screen Shot 2016-06-27 at 4.58.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9" y="838201"/>
            <a:ext cx="9144000" cy="6050376"/>
          </a:xfrm>
          <a:prstGeom prst="rect">
            <a:avLst/>
          </a:prstGeom>
        </p:spPr>
      </p:pic>
      <p:sp>
        <p:nvSpPr>
          <p:cNvPr id="4"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b="1" dirty="0" smtClean="0"/>
              <a:t>Biosensor-based methods for the detection of various foodborne pathogens in food samples</a:t>
            </a:r>
            <a:endParaRPr lang="en-US" sz="2200" dirty="0"/>
          </a:p>
        </p:txBody>
      </p:sp>
    </p:spTree>
    <p:extLst>
      <p:ext uri="{BB962C8B-B14F-4D97-AF65-F5344CB8AC3E}">
        <p14:creationId xmlns:p14="http://schemas.microsoft.com/office/powerpoint/2010/main" val="120664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D40801B-5408-404A-B425-4566D3FF6D16}" type="slidenum">
              <a:rPr lang="en-US" smtClean="0"/>
              <a:pPr>
                <a:defRPr/>
              </a:pPr>
              <a:t>3</a:t>
            </a:fld>
            <a:endParaRPr lang="en-US"/>
          </a:p>
        </p:txBody>
      </p:sp>
      <p:sp>
        <p:nvSpPr>
          <p:cNvPr id="19458" name="TextBox 4"/>
          <p:cNvSpPr txBox="1">
            <a:spLocks noChangeArrowheads="1"/>
          </p:cNvSpPr>
          <p:nvPr/>
        </p:nvSpPr>
        <p:spPr bwMode="auto">
          <a:xfrm>
            <a:off x="533400" y="762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6000" b="1">
                <a:solidFill>
                  <a:srgbClr val="000000"/>
                </a:solidFill>
                <a:cs typeface="Times New Roman" charset="0"/>
              </a:rPr>
              <a:t>Foodborne Pathogens</a:t>
            </a:r>
          </a:p>
        </p:txBody>
      </p:sp>
      <p:sp>
        <p:nvSpPr>
          <p:cNvPr id="19459" name="Rectangle 3"/>
          <p:cNvSpPr txBox="1">
            <a:spLocks noChangeArrowheads="1"/>
          </p:cNvSpPr>
          <p:nvPr/>
        </p:nvSpPr>
        <p:spPr bwMode="auto">
          <a:xfrm>
            <a:off x="381000" y="12192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Char char="•"/>
            </a:pPr>
            <a:r>
              <a:rPr lang="en-US" sz="3600" dirty="0"/>
              <a:t>Infections caused by microbes that contaminate the food supply are a frequent reminder of the complex food web that links us with animal, plant, and microbial populations around the world.</a:t>
            </a:r>
          </a:p>
          <a:p>
            <a:pPr eaLnBrk="1" hangingPunct="1">
              <a:spcBef>
                <a:spcPct val="20000"/>
              </a:spcBef>
              <a:buFontTx/>
              <a:buChar char="•"/>
            </a:pPr>
            <a:endParaRPr lang="en-US" sz="3600" dirty="0"/>
          </a:p>
          <a:p>
            <a:pPr eaLnBrk="1" hangingPunct="1">
              <a:spcBef>
                <a:spcPct val="20000"/>
              </a:spcBef>
              <a:buFontTx/>
              <a:buChar char="•"/>
            </a:pPr>
            <a:r>
              <a:rPr lang="en-US" sz="3600" dirty="0"/>
              <a:t>Food safety depends on understanding these pathways well enough to prevent them.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0C32D4E-81C0-EB4F-9389-5C2DEF3363BC}" type="slidenum">
              <a:rPr lang="en-US" smtClean="0"/>
              <a:pPr>
                <a:defRPr/>
              </a:pPr>
              <a:t>30</a:t>
            </a:fld>
            <a:endParaRPr lang="en-US"/>
          </a:p>
        </p:txBody>
      </p:sp>
      <p:sp>
        <p:nvSpPr>
          <p:cNvPr id="46082" name="Title 1"/>
          <p:cNvSpPr txBox="1">
            <a:spLocks/>
          </p:cNvSpPr>
          <p:nvPr/>
        </p:nvSpPr>
        <p:spPr bwMode="auto">
          <a:xfrm>
            <a:off x="0" y="-152400"/>
            <a:ext cx="9167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2800" b="1">
                <a:solidFill>
                  <a:schemeClr val="tx2"/>
                </a:solidFill>
                <a:latin typeface="Arial" charset="0"/>
              </a:rPr>
              <a:t>FOURIER TRANSFORM INFRARED SPECTROSCOPY</a:t>
            </a:r>
          </a:p>
        </p:txBody>
      </p:sp>
      <p:sp>
        <p:nvSpPr>
          <p:cNvPr id="46083" name="Content Placeholder 2"/>
          <p:cNvSpPr txBox="1">
            <a:spLocks/>
          </p:cNvSpPr>
          <p:nvPr/>
        </p:nvSpPr>
        <p:spPr bwMode="auto">
          <a:xfrm>
            <a:off x="381000" y="838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FT-IR generate bacterial spectral scans based on the molecular composition of a sample and mainly consists of the infrared source, the sample and the detector. </a:t>
            </a:r>
          </a:p>
          <a:p>
            <a:pPr lvl="1">
              <a:lnSpc>
                <a:spcPct val="150000"/>
              </a:lnSpc>
              <a:spcBef>
                <a:spcPct val="20000"/>
              </a:spcBef>
              <a:buFont typeface="Arial" charset="0"/>
              <a:buChar char="•"/>
            </a:pPr>
            <a:r>
              <a:rPr lang="en-US" sz="2500" dirty="0"/>
              <a:t>It is a nondestructive rapid method and sample identification depends on the available spectral library. </a:t>
            </a:r>
          </a:p>
          <a:p>
            <a:pPr lvl="1">
              <a:lnSpc>
                <a:spcPct val="150000"/>
              </a:lnSpc>
              <a:spcBef>
                <a:spcPct val="20000"/>
              </a:spcBef>
              <a:buFont typeface="Arial" charset="0"/>
              <a:buChar char="•"/>
            </a:pPr>
            <a:r>
              <a:rPr lang="en-US" sz="2500" dirty="0"/>
              <a:t>When IR is absorbed or transmitted through the sample to the detector, it generates a scan or fingerprint profile. </a:t>
            </a:r>
          </a:p>
          <a:p>
            <a:pPr lvl="1">
              <a:lnSpc>
                <a:spcPct val="150000"/>
              </a:lnSpc>
              <a:spcBef>
                <a:spcPct val="20000"/>
              </a:spcBef>
              <a:buFont typeface="Arial" charset="0"/>
              <a:buChar char="•"/>
            </a:pPr>
            <a:r>
              <a:rPr lang="en-US" sz="2500" dirty="0"/>
              <a:t>A library of spectral scans can be generated for different bacterial species and strains, which can be used for future comparison.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547FC8-F2B7-AA4C-B482-298B708C72D7}" type="slidenum">
              <a:rPr lang="en-US" smtClean="0"/>
              <a:pPr>
                <a:defRPr/>
              </a:pPr>
              <a:t>31</a:t>
            </a:fld>
            <a:endParaRPr lang="en-US"/>
          </a:p>
        </p:txBody>
      </p:sp>
      <p:sp>
        <p:nvSpPr>
          <p:cNvPr id="47106" name="Content Placeholder 2"/>
          <p:cNvSpPr txBox="1">
            <a:spLocks/>
          </p:cNvSpPr>
          <p:nvPr/>
        </p:nvSpPr>
        <p:spPr bwMode="auto">
          <a:xfrm>
            <a:off x="381000" y="838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This method requires transfer of cells (biomass) from the growth media to an IR reflecting substrate for spectral collection. </a:t>
            </a:r>
          </a:p>
          <a:p>
            <a:pPr lvl="1">
              <a:lnSpc>
                <a:spcPct val="150000"/>
              </a:lnSpc>
              <a:spcBef>
                <a:spcPct val="20000"/>
              </a:spcBef>
              <a:buFont typeface="Arial" charset="0"/>
              <a:buChar char="•"/>
            </a:pPr>
            <a:r>
              <a:rPr lang="en-US" sz="2500" dirty="0"/>
              <a:t>FT-IR has been used for classification or identification of several foodborne pathogens: </a:t>
            </a:r>
            <a:r>
              <a:rPr lang="en-US" sz="2500" i="1" dirty="0"/>
              <a:t>Yersinia, Staphylococcus, Salmonella, Listeria, </a:t>
            </a:r>
            <a:r>
              <a:rPr lang="en-US" sz="2500" i="1" dirty="0" err="1"/>
              <a:t>Klebsiella</a:t>
            </a:r>
            <a:r>
              <a:rPr lang="en-US" sz="2500" i="1" dirty="0"/>
              <a:t>, Escherichia, </a:t>
            </a:r>
            <a:r>
              <a:rPr lang="en-US" sz="2500" i="1" dirty="0" err="1"/>
              <a:t>Enterobacter</a:t>
            </a:r>
            <a:r>
              <a:rPr lang="en-US" sz="2500" i="1" dirty="0"/>
              <a:t>, </a:t>
            </a:r>
            <a:r>
              <a:rPr lang="en-US" sz="2500" i="1" dirty="0" err="1"/>
              <a:t>Citrobacter</a:t>
            </a:r>
            <a:r>
              <a:rPr lang="en-US" sz="2500" i="1" dirty="0"/>
              <a:t>,</a:t>
            </a:r>
            <a:r>
              <a:rPr lang="en-US" sz="2500" dirty="0"/>
              <a:t> etc. </a:t>
            </a:r>
          </a:p>
          <a:p>
            <a:pPr lvl="1">
              <a:lnSpc>
                <a:spcPct val="150000"/>
              </a:lnSpc>
              <a:spcBef>
                <a:spcPct val="20000"/>
              </a:spcBef>
              <a:buFont typeface="Arial" charset="0"/>
              <a:buChar char="•"/>
            </a:pPr>
            <a:r>
              <a:rPr lang="en-US" sz="2500" dirty="0"/>
              <a:t>FT-IR </a:t>
            </a:r>
            <a:r>
              <a:rPr lang="en-US" sz="2500" dirty="0" err="1"/>
              <a:t>photoacoustic</a:t>
            </a:r>
            <a:r>
              <a:rPr lang="en-US" sz="2500" dirty="0"/>
              <a:t> spectroscopy was used for the identification of spores of several </a:t>
            </a:r>
            <a:r>
              <a:rPr lang="en-US" sz="2500" i="1" dirty="0"/>
              <a:t>Bacillus</a:t>
            </a:r>
            <a:r>
              <a:rPr lang="en-US" sz="2500" dirty="0"/>
              <a:t> species with 100% accuracy.</a:t>
            </a:r>
          </a:p>
        </p:txBody>
      </p:sp>
      <p:sp>
        <p:nvSpPr>
          <p:cNvPr id="47107" name="Title 1"/>
          <p:cNvSpPr txBox="1">
            <a:spLocks/>
          </p:cNvSpPr>
          <p:nvPr/>
        </p:nvSpPr>
        <p:spPr bwMode="auto">
          <a:xfrm>
            <a:off x="0" y="-152400"/>
            <a:ext cx="9167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2800" b="1">
                <a:solidFill>
                  <a:schemeClr val="tx2"/>
                </a:solidFill>
                <a:latin typeface="Arial" charset="0"/>
              </a:rPr>
              <a:t>FOURIER TRANSFORM INFRARED SPECTROSCOPY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49F5F86-CAAC-854E-BA67-822F1F0E1C99}" type="slidenum">
              <a:rPr lang="en-US" smtClean="0"/>
              <a:pPr>
                <a:defRPr/>
              </a:pPr>
              <a:t>32</a:t>
            </a:fld>
            <a:endParaRPr lang="en-US"/>
          </a:p>
        </p:txBody>
      </p:sp>
      <p:sp>
        <p:nvSpPr>
          <p:cNvPr id="48130"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Immunological methods</a:t>
            </a:r>
          </a:p>
        </p:txBody>
      </p:sp>
      <p:sp>
        <p:nvSpPr>
          <p:cNvPr id="48131" name="Content Placeholder 2"/>
          <p:cNvSpPr txBox="1">
            <a:spLocks/>
          </p:cNvSpPr>
          <p:nvPr/>
        </p:nvSpPr>
        <p:spPr bwMode="auto">
          <a:xfrm>
            <a:off x="381000" y="1295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000" dirty="0"/>
              <a:t>Rely on the specific binding of an antibody to an antigen. </a:t>
            </a:r>
          </a:p>
          <a:p>
            <a:pPr>
              <a:spcBef>
                <a:spcPct val="20000"/>
              </a:spcBef>
              <a:buFontTx/>
              <a:buChar char="•"/>
            </a:pPr>
            <a:r>
              <a:rPr lang="en-US" sz="3000" dirty="0"/>
              <a:t>Immunoassay for rapid detection of microbes is due to:</a:t>
            </a:r>
          </a:p>
          <a:p>
            <a:pPr lvl="1">
              <a:spcBef>
                <a:spcPct val="20000"/>
              </a:spcBef>
              <a:buFontTx/>
              <a:buChar char="–"/>
            </a:pPr>
            <a:r>
              <a:rPr lang="en-US" sz="3000" dirty="0"/>
              <a:t>Development of new and highly sensitive essays </a:t>
            </a:r>
          </a:p>
          <a:p>
            <a:pPr lvl="1">
              <a:spcBef>
                <a:spcPct val="20000"/>
              </a:spcBef>
              <a:buFontTx/>
              <a:buChar char="–"/>
            </a:pPr>
            <a:r>
              <a:rPr lang="en-US" sz="3000" dirty="0"/>
              <a:t>Mechanical devices to automate tedious steps </a:t>
            </a:r>
          </a:p>
          <a:p>
            <a:pPr lvl="1">
              <a:spcBef>
                <a:spcPct val="20000"/>
              </a:spcBef>
              <a:buFontTx/>
              <a:buChar char="–"/>
            </a:pPr>
            <a:r>
              <a:rPr lang="en-US" sz="3000" dirty="0"/>
              <a:t>Techniques to construct predetermined antibodies of specificity (</a:t>
            </a:r>
            <a:r>
              <a:rPr lang="en-US" sz="3000" dirty="0" err="1"/>
              <a:t>Hybridoma</a:t>
            </a:r>
            <a:r>
              <a:rPr lang="en-US" sz="3000" dirty="0"/>
              <a:t> technology).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32ED5DC-9A37-EF4E-B509-79B1FB68E1FC}" type="slidenum">
              <a:rPr lang="en-US" smtClean="0"/>
              <a:pPr>
                <a:defRPr/>
              </a:pPr>
              <a:t>33</a:t>
            </a:fld>
            <a:endParaRPr lang="en-US"/>
          </a:p>
        </p:txBody>
      </p:sp>
      <p:sp>
        <p:nvSpPr>
          <p:cNvPr id="49154" name="Content Placeholder 2"/>
          <p:cNvSpPr txBox="1">
            <a:spLocks/>
          </p:cNvSpPr>
          <p:nvPr/>
        </p:nvSpPr>
        <p:spPr bwMode="auto">
          <a:xfrm>
            <a:off x="381000" y="11430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000" b="1" dirty="0"/>
              <a:t>Polyclonal antibodies:</a:t>
            </a:r>
          </a:p>
          <a:p>
            <a:pPr lvl="1">
              <a:spcBef>
                <a:spcPct val="20000"/>
              </a:spcBef>
              <a:buFontTx/>
              <a:buChar char="–"/>
            </a:pPr>
            <a:r>
              <a:rPr lang="en-US" sz="2600" dirty="0"/>
              <a:t>contain a collection of antibodies having different cellular origin and therefore somewhat different specificity</a:t>
            </a:r>
          </a:p>
          <a:p>
            <a:pPr lvl="1">
              <a:spcBef>
                <a:spcPct val="20000"/>
              </a:spcBef>
              <a:buFontTx/>
              <a:buChar char="–"/>
            </a:pPr>
            <a:endParaRPr lang="en-US" sz="2600" dirty="0"/>
          </a:p>
          <a:p>
            <a:pPr>
              <a:spcBef>
                <a:spcPct val="20000"/>
              </a:spcBef>
              <a:buFontTx/>
              <a:buChar char="•"/>
            </a:pPr>
            <a:r>
              <a:rPr lang="en-US" sz="3200" b="1" dirty="0"/>
              <a:t>Monoclonal antibodies:</a:t>
            </a:r>
          </a:p>
          <a:p>
            <a:pPr lvl="1">
              <a:spcBef>
                <a:spcPct val="20000"/>
              </a:spcBef>
              <a:buFontTx/>
              <a:buChar char="–"/>
            </a:pPr>
            <a:r>
              <a:rPr lang="en-US" sz="2800" dirty="0"/>
              <a:t>greatly enhanced the field of immunology by providing a constant and reliable source of characterized antibodies.</a:t>
            </a:r>
            <a:endParaRPr lang="en-US" sz="2600" dirty="0"/>
          </a:p>
        </p:txBody>
      </p:sp>
      <p:sp>
        <p:nvSpPr>
          <p:cNvPr id="49155"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Immunological methods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255AC2-9EAF-024B-88B4-01D78C194B56}" type="slidenum">
              <a:rPr lang="en-US" smtClean="0"/>
              <a:pPr>
                <a:defRPr/>
              </a:pPr>
              <a:t>34</a:t>
            </a:fld>
            <a:endParaRPr lang="en-US"/>
          </a:p>
        </p:txBody>
      </p:sp>
      <p:sp>
        <p:nvSpPr>
          <p:cNvPr id="3" name="Content Placeholder 2"/>
          <p:cNvSpPr txBox="1">
            <a:spLocks/>
          </p:cNvSpPr>
          <p:nvPr/>
        </p:nvSpPr>
        <p:spPr>
          <a:xfrm>
            <a:off x="381000" y="1143000"/>
            <a:ext cx="8458200" cy="4525963"/>
          </a:xfrm>
          <a:prstGeom prst="rect">
            <a:avLst/>
          </a:prstGeom>
        </p:spPr>
        <p:txBody>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marL="4763" lvl="1" indent="0">
              <a:buFontTx/>
              <a:buNone/>
              <a:defRPr/>
            </a:pPr>
            <a:r>
              <a:rPr lang="en-US" sz="2600" b="0" dirty="0" smtClean="0"/>
              <a:t>Immunoassays </a:t>
            </a:r>
            <a:r>
              <a:rPr lang="en-US" sz="2600" b="0" dirty="0"/>
              <a:t>can be classified as:</a:t>
            </a:r>
          </a:p>
          <a:p>
            <a:pPr>
              <a:defRPr/>
            </a:pPr>
            <a:r>
              <a:rPr lang="en-US" sz="3000" dirty="0" smtClean="0"/>
              <a:t>Homogenous </a:t>
            </a:r>
            <a:r>
              <a:rPr lang="en-US" sz="3000" dirty="0"/>
              <a:t>immunoassay (Marker free): </a:t>
            </a:r>
            <a:endParaRPr lang="en-US" sz="3000" dirty="0" smtClean="0"/>
          </a:p>
          <a:p>
            <a:pPr lvl="1">
              <a:defRPr/>
            </a:pPr>
            <a:r>
              <a:rPr lang="en-US" sz="2600" b="0" dirty="0" smtClean="0"/>
              <a:t>No </a:t>
            </a:r>
            <a:r>
              <a:rPr lang="en-US" sz="2600" b="0" dirty="0"/>
              <a:t>need to separate the bound and unbound antibody; the antigen antibody complex </a:t>
            </a:r>
            <a:r>
              <a:rPr lang="en-US" sz="2600" b="0" dirty="0" smtClean="0"/>
              <a:t>for media </a:t>
            </a:r>
            <a:r>
              <a:rPr lang="en-US" sz="2600" b="0" dirty="0"/>
              <a:t>is directly visible or measurable. </a:t>
            </a:r>
            <a:endParaRPr lang="en-US" sz="2600" b="0" dirty="0" smtClean="0"/>
          </a:p>
          <a:p>
            <a:pPr lvl="1">
              <a:defRPr/>
            </a:pPr>
            <a:endParaRPr lang="en-US" sz="2600" b="0" dirty="0" smtClean="0"/>
          </a:p>
          <a:p>
            <a:pPr lvl="1">
              <a:defRPr/>
            </a:pPr>
            <a:r>
              <a:rPr lang="en-US" sz="2600" b="0" dirty="0" smtClean="0"/>
              <a:t>Incubation </a:t>
            </a:r>
            <a:r>
              <a:rPr lang="en-US" sz="2600" b="0" dirty="0"/>
              <a:t>times are usually very short, e.g., agglutination reaction, </a:t>
            </a:r>
            <a:r>
              <a:rPr lang="en-US" sz="2600" b="0" dirty="0" err="1" smtClean="0"/>
              <a:t>immunodiffusion</a:t>
            </a:r>
            <a:r>
              <a:rPr lang="en-US" sz="2600" b="0" dirty="0"/>
              <a:t>, </a:t>
            </a:r>
            <a:r>
              <a:rPr lang="en-US" sz="2600" b="0" dirty="0" err="1" smtClean="0"/>
              <a:t>turbidemetry</a:t>
            </a:r>
            <a:endParaRPr lang="en-US" sz="2600" b="0" dirty="0" smtClean="0"/>
          </a:p>
        </p:txBody>
      </p:sp>
      <p:sp>
        <p:nvSpPr>
          <p:cNvPr id="50179"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Immunological methods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3487789-036D-C84D-8DF8-154875618505}" type="slidenum">
              <a:rPr lang="en-US" smtClean="0"/>
              <a:pPr>
                <a:defRPr/>
              </a:pPr>
              <a:t>35</a:t>
            </a:fld>
            <a:endParaRPr lang="en-US"/>
          </a:p>
        </p:txBody>
      </p:sp>
      <p:sp>
        <p:nvSpPr>
          <p:cNvPr id="51202" name="Content Placeholder 2"/>
          <p:cNvSpPr txBox="1">
            <a:spLocks/>
          </p:cNvSpPr>
          <p:nvPr/>
        </p:nvSpPr>
        <p:spPr bwMode="auto">
          <a:xfrm>
            <a:off x="381000" y="11430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000" b="1" dirty="0"/>
              <a:t>Heterogeneous assays:</a:t>
            </a:r>
            <a:r>
              <a:rPr lang="en-US" sz="2600" b="1" dirty="0"/>
              <a:t> </a:t>
            </a:r>
          </a:p>
          <a:p>
            <a:pPr lvl="1">
              <a:spcBef>
                <a:spcPct val="20000"/>
              </a:spcBef>
              <a:buFontTx/>
              <a:buChar char="–"/>
            </a:pPr>
            <a:r>
              <a:rPr lang="en-US" sz="2500" dirty="0"/>
              <a:t>Unbound antibodies must be separated from the bound antibody </a:t>
            </a:r>
            <a:r>
              <a:rPr lang="en-US" sz="2500" dirty="0" err="1"/>
              <a:t>eg</a:t>
            </a:r>
            <a:r>
              <a:rPr lang="en-US" sz="2500" dirty="0"/>
              <a:t>. ELISA. </a:t>
            </a:r>
          </a:p>
          <a:p>
            <a:pPr lvl="1">
              <a:spcBef>
                <a:spcPct val="20000"/>
              </a:spcBef>
              <a:buFontTx/>
              <a:buChar char="–"/>
            </a:pPr>
            <a:r>
              <a:rPr lang="en-US" sz="2500" dirty="0"/>
              <a:t>Earliest and probably the most prevalent format of antibody assay used for pathogen detection in food. </a:t>
            </a:r>
          </a:p>
          <a:p>
            <a:pPr lvl="1">
              <a:spcBef>
                <a:spcPct val="20000"/>
              </a:spcBef>
              <a:buFontTx/>
              <a:buChar char="–"/>
            </a:pPr>
            <a:r>
              <a:rPr lang="en-US" sz="2500" dirty="0"/>
              <a:t>Commercially available ELISA is usually designed as Sandwich assay. </a:t>
            </a:r>
          </a:p>
          <a:p>
            <a:pPr lvl="1">
              <a:spcBef>
                <a:spcPct val="20000"/>
              </a:spcBef>
              <a:buFontTx/>
              <a:buChar char="–"/>
            </a:pPr>
            <a:r>
              <a:rPr lang="en-US" sz="2500" dirty="0"/>
              <a:t>ELISA for pathogens have detection limits ranging from 10</a:t>
            </a:r>
            <a:r>
              <a:rPr lang="en-US" sz="2500" baseline="30000" dirty="0"/>
              <a:t>3</a:t>
            </a:r>
            <a:r>
              <a:rPr lang="en-US" sz="2500" dirty="0"/>
              <a:t>-1O</a:t>
            </a:r>
            <a:r>
              <a:rPr lang="en-US" sz="2500" baseline="30000" dirty="0"/>
              <a:t>5</a:t>
            </a:r>
            <a:r>
              <a:rPr lang="en-US" sz="2500" dirty="0"/>
              <a:t> </a:t>
            </a:r>
            <a:r>
              <a:rPr lang="en-US" sz="2500" dirty="0" err="1"/>
              <a:t>cfu</a:t>
            </a:r>
            <a:r>
              <a:rPr lang="en-US" sz="2500" dirty="0"/>
              <a:t> mL</a:t>
            </a:r>
            <a:r>
              <a:rPr lang="en-US" sz="2500" baseline="30000" dirty="0"/>
              <a:t>-1</a:t>
            </a:r>
            <a:r>
              <a:rPr lang="en-US" sz="2500" dirty="0"/>
              <a:t> for whole bacterial cells and few </a:t>
            </a:r>
            <a:r>
              <a:rPr lang="en-US" sz="2500" dirty="0" err="1"/>
              <a:t>ng</a:t>
            </a:r>
            <a:r>
              <a:rPr lang="en-US" sz="2500" dirty="0"/>
              <a:t> mL</a:t>
            </a:r>
            <a:r>
              <a:rPr lang="en-US" sz="2500" baseline="30000" dirty="0"/>
              <a:t>-1</a:t>
            </a:r>
            <a:r>
              <a:rPr lang="en-US" sz="2500" dirty="0"/>
              <a:t> for toxins/protein. </a:t>
            </a:r>
          </a:p>
          <a:p>
            <a:pPr lvl="1">
              <a:spcBef>
                <a:spcPct val="20000"/>
              </a:spcBef>
              <a:buFontTx/>
              <a:buChar char="–"/>
            </a:pPr>
            <a:r>
              <a:rPr lang="en-US" sz="2500" dirty="0"/>
              <a:t>Direct detection of pathogens in food is not possible and enrichment is required for at least 16-24 h</a:t>
            </a:r>
          </a:p>
        </p:txBody>
      </p:sp>
      <p:sp>
        <p:nvSpPr>
          <p:cNvPr id="51203"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dirty="0">
                <a:solidFill>
                  <a:schemeClr val="tx2"/>
                </a:solidFill>
                <a:latin typeface="Arial" charset="0"/>
              </a:rPr>
              <a:t>Immunological methods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36</a:t>
            </a:fld>
            <a:endParaRPr lang="en-US"/>
          </a:p>
        </p:txBody>
      </p:sp>
      <p:pic>
        <p:nvPicPr>
          <p:cNvPr id="4" name="Picture 3"/>
          <p:cNvPicPr>
            <a:picLocks noChangeAspect="1"/>
          </p:cNvPicPr>
          <p:nvPr/>
        </p:nvPicPr>
        <p:blipFill>
          <a:blip r:embed="rId2"/>
          <a:stretch>
            <a:fillRect/>
          </a:stretch>
        </p:blipFill>
        <p:spPr>
          <a:xfrm>
            <a:off x="3352800" y="2514600"/>
            <a:ext cx="5791200" cy="3860800"/>
          </a:xfrm>
          <a:prstGeom prst="rect">
            <a:avLst/>
          </a:prstGeom>
        </p:spPr>
      </p:pic>
      <p:pic>
        <p:nvPicPr>
          <p:cNvPr id="6" name="Picture 5"/>
          <p:cNvPicPr>
            <a:picLocks noChangeAspect="1"/>
          </p:cNvPicPr>
          <p:nvPr/>
        </p:nvPicPr>
        <p:blipFill>
          <a:blip r:embed="rId3"/>
          <a:stretch>
            <a:fillRect/>
          </a:stretch>
        </p:blipFill>
        <p:spPr>
          <a:xfrm>
            <a:off x="0" y="1524000"/>
            <a:ext cx="3349301" cy="2514600"/>
          </a:xfrm>
          <a:prstGeom prst="rect">
            <a:avLst/>
          </a:prstGeom>
        </p:spPr>
      </p:pic>
      <p:pic>
        <p:nvPicPr>
          <p:cNvPr id="7" name="Picture 6"/>
          <p:cNvPicPr>
            <a:picLocks noChangeAspect="1"/>
          </p:cNvPicPr>
          <p:nvPr/>
        </p:nvPicPr>
        <p:blipFill>
          <a:blip r:embed="rId4"/>
          <a:stretch>
            <a:fillRect/>
          </a:stretch>
        </p:blipFill>
        <p:spPr>
          <a:xfrm>
            <a:off x="3577063" y="304800"/>
            <a:ext cx="5566937" cy="2133600"/>
          </a:xfrm>
          <a:prstGeom prst="rect">
            <a:avLst/>
          </a:prstGeom>
        </p:spPr>
      </p:pic>
    </p:spTree>
    <p:extLst>
      <p:ext uri="{BB962C8B-B14F-4D97-AF65-F5344CB8AC3E}">
        <p14:creationId xmlns:p14="http://schemas.microsoft.com/office/powerpoint/2010/main" val="2477261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37</a:t>
            </a:fld>
            <a:endParaRPr lang="en-US"/>
          </a:p>
        </p:txBody>
      </p:sp>
      <p:sp>
        <p:nvSpPr>
          <p:cNvPr id="3"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dirty="0" smtClean="0">
                <a:solidFill>
                  <a:schemeClr val="tx2"/>
                </a:solidFill>
                <a:latin typeface="Arial" charset="0"/>
              </a:rPr>
              <a:t>Lateral flow Immunoassay</a:t>
            </a:r>
            <a:endParaRPr lang="en-US" sz="4400" b="1" dirty="0">
              <a:solidFill>
                <a:schemeClr val="tx2"/>
              </a:solidFill>
              <a:latin typeface="Arial" charset="0"/>
            </a:endParaRPr>
          </a:p>
        </p:txBody>
      </p:sp>
      <p:sp>
        <p:nvSpPr>
          <p:cNvPr id="4" name="Content Placeholder 2"/>
          <p:cNvSpPr txBox="1">
            <a:spLocks/>
          </p:cNvSpPr>
          <p:nvPr/>
        </p:nvSpPr>
        <p:spPr bwMode="auto">
          <a:xfrm>
            <a:off x="381000" y="1295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smtClean="0"/>
              <a:t>Lateral </a:t>
            </a:r>
            <a:r>
              <a:rPr lang="en-US" sz="2500" dirty="0"/>
              <a:t>flow immunoassays such as dipstick and </a:t>
            </a:r>
            <a:r>
              <a:rPr lang="en-US" sz="2500" dirty="0" err="1"/>
              <a:t>immunochromatographic</a:t>
            </a:r>
            <a:r>
              <a:rPr lang="en-US" sz="2500" dirty="0"/>
              <a:t> strips have been </a:t>
            </a:r>
            <a:r>
              <a:rPr lang="en-US" sz="2500" dirty="0" smtClean="0"/>
              <a:t>developed </a:t>
            </a:r>
            <a:r>
              <a:rPr lang="en-US" sz="2500" dirty="0"/>
              <a:t>for rapid on-site detection of foodborne pathogens. </a:t>
            </a:r>
            <a:endParaRPr lang="en-US" sz="2500" dirty="0" smtClean="0"/>
          </a:p>
          <a:p>
            <a:pPr>
              <a:spcBef>
                <a:spcPct val="20000"/>
              </a:spcBef>
              <a:buFontTx/>
              <a:buChar char="•"/>
            </a:pPr>
            <a:endParaRPr lang="en-US" sz="2500" dirty="0"/>
          </a:p>
          <a:p>
            <a:pPr>
              <a:spcBef>
                <a:spcPct val="20000"/>
              </a:spcBef>
              <a:buFontTx/>
              <a:buChar char="•"/>
            </a:pPr>
            <a:r>
              <a:rPr lang="en-US" sz="2500" dirty="0" smtClean="0"/>
              <a:t>Made </a:t>
            </a:r>
            <a:r>
              <a:rPr lang="en-US" sz="2500" dirty="0"/>
              <a:t>up of four sections which are arranged orderly on a plastic backing, with sample pad starting at the bottom, followed by conjugate pad, nitrocellulose </a:t>
            </a:r>
            <a:r>
              <a:rPr lang="en-US" sz="2500" dirty="0" smtClean="0"/>
              <a:t>membrane </a:t>
            </a:r>
            <a:r>
              <a:rPr lang="en-US" sz="2500" dirty="0"/>
              <a:t>and then absorbent pad. </a:t>
            </a:r>
            <a:endParaRPr lang="en-US" sz="2500" dirty="0" smtClean="0"/>
          </a:p>
          <a:p>
            <a:pPr>
              <a:spcBef>
                <a:spcPct val="20000"/>
              </a:spcBef>
              <a:buFontTx/>
              <a:buChar char="•"/>
            </a:pPr>
            <a:endParaRPr lang="en-US" sz="2500" dirty="0" smtClean="0"/>
          </a:p>
          <a:p>
            <a:pPr>
              <a:spcBef>
                <a:spcPct val="20000"/>
              </a:spcBef>
              <a:buFontTx/>
              <a:buChar char="•"/>
            </a:pPr>
            <a:r>
              <a:rPr lang="en-US" sz="2500" dirty="0" smtClean="0"/>
              <a:t>The </a:t>
            </a:r>
            <a:r>
              <a:rPr lang="en-US" sz="2500" dirty="0"/>
              <a:t>sample fluid </a:t>
            </a:r>
            <a:r>
              <a:rPr lang="en-US" sz="2500" dirty="0" smtClean="0"/>
              <a:t>migrate </a:t>
            </a:r>
            <a:r>
              <a:rPr lang="en-US" sz="2500" dirty="0"/>
              <a:t>along the four sections of lateral flow immunoassay via capillary action. </a:t>
            </a:r>
            <a:endParaRPr lang="en-US" sz="2500" dirty="0" smtClean="0"/>
          </a:p>
          <a:p>
            <a:pPr marL="0" indent="0">
              <a:spcBef>
                <a:spcPct val="20000"/>
              </a:spcBef>
            </a:pPr>
            <a:endParaRPr lang="en-US" sz="2500" b="1" dirty="0"/>
          </a:p>
        </p:txBody>
      </p:sp>
    </p:spTree>
    <p:extLst>
      <p:ext uri="{BB962C8B-B14F-4D97-AF65-F5344CB8AC3E}">
        <p14:creationId xmlns:p14="http://schemas.microsoft.com/office/powerpoint/2010/main" val="1152161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38</a:t>
            </a:fld>
            <a:endParaRPr lang="en-US"/>
          </a:p>
        </p:txBody>
      </p:sp>
      <p:sp>
        <p:nvSpPr>
          <p:cNvPr id="3"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dirty="0" smtClean="0">
                <a:solidFill>
                  <a:schemeClr val="tx2"/>
                </a:solidFill>
                <a:latin typeface="Arial" charset="0"/>
              </a:rPr>
              <a:t>Lateral flow Immunoassay</a:t>
            </a:r>
            <a:endParaRPr lang="en-US" sz="4400" b="1" dirty="0">
              <a:solidFill>
                <a:schemeClr val="tx2"/>
              </a:solidFill>
              <a:latin typeface="Arial" charset="0"/>
            </a:endParaRPr>
          </a:p>
        </p:txBody>
      </p:sp>
      <p:sp>
        <p:nvSpPr>
          <p:cNvPr id="4" name="Content Placeholder 2"/>
          <p:cNvSpPr txBox="1">
            <a:spLocks/>
          </p:cNvSpPr>
          <p:nvPr/>
        </p:nvSpPr>
        <p:spPr bwMode="auto">
          <a:xfrm>
            <a:off x="76200" y="1371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smtClean="0"/>
              <a:t>The sample fluid encounters and mixes with the conjugate, which can be antibody or antigen labeled by a color particle, at the conjugate pad and then pass through the lines in the nitrocellulose membrane that immobilized with antibody or antigen. </a:t>
            </a:r>
          </a:p>
          <a:p>
            <a:pPr>
              <a:spcBef>
                <a:spcPct val="20000"/>
              </a:spcBef>
              <a:buFontTx/>
              <a:buChar char="•"/>
            </a:pPr>
            <a:endParaRPr lang="en-US" sz="2500" dirty="0" smtClean="0"/>
          </a:p>
        </p:txBody>
      </p:sp>
      <p:pic>
        <p:nvPicPr>
          <p:cNvPr id="5" name="Picture 4"/>
          <p:cNvPicPr>
            <a:picLocks noChangeAspect="1"/>
          </p:cNvPicPr>
          <p:nvPr/>
        </p:nvPicPr>
        <p:blipFill>
          <a:blip r:embed="rId2"/>
          <a:stretch>
            <a:fillRect/>
          </a:stretch>
        </p:blipFill>
        <p:spPr>
          <a:xfrm>
            <a:off x="4572000" y="1066800"/>
            <a:ext cx="4419600" cy="2976829"/>
          </a:xfrm>
          <a:prstGeom prst="rect">
            <a:avLst/>
          </a:prstGeom>
        </p:spPr>
      </p:pic>
      <p:sp>
        <p:nvSpPr>
          <p:cNvPr id="6" name="Content Placeholder 2"/>
          <p:cNvSpPr txBox="1">
            <a:spLocks/>
          </p:cNvSpPr>
          <p:nvPr/>
        </p:nvSpPr>
        <p:spPr bwMode="auto">
          <a:xfrm>
            <a:off x="22998" y="4899818"/>
            <a:ext cx="8968601" cy="18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smtClean="0"/>
              <a:t>The color particle can bind to the antibody or antigen immobilized at test line depending on the </a:t>
            </a:r>
            <a:r>
              <a:rPr lang="en-US" sz="2500" dirty="0" err="1" smtClean="0"/>
              <a:t>analytes</a:t>
            </a:r>
            <a:r>
              <a:rPr lang="en-US" sz="2500" dirty="0" smtClean="0"/>
              <a:t> present in the sample. </a:t>
            </a:r>
          </a:p>
          <a:p>
            <a:pPr>
              <a:spcBef>
                <a:spcPct val="20000"/>
              </a:spcBef>
              <a:buFontTx/>
              <a:buChar char="•"/>
            </a:pPr>
            <a:r>
              <a:rPr lang="en-US" sz="2500" dirty="0" smtClean="0"/>
              <a:t>The color can be visualized approximately two to 10 min after the addition of sample. </a:t>
            </a:r>
          </a:p>
          <a:p>
            <a:pPr>
              <a:spcBef>
                <a:spcPct val="20000"/>
              </a:spcBef>
              <a:buFontTx/>
              <a:buChar char="•"/>
            </a:pPr>
            <a:endParaRPr lang="en-US" sz="2500" b="1" dirty="0"/>
          </a:p>
        </p:txBody>
      </p:sp>
    </p:spTree>
    <p:extLst>
      <p:ext uri="{BB962C8B-B14F-4D97-AF65-F5344CB8AC3E}">
        <p14:creationId xmlns:p14="http://schemas.microsoft.com/office/powerpoint/2010/main" val="25009404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39</a:t>
            </a:fld>
            <a:endParaRPr lang="en-US"/>
          </a:p>
        </p:txBody>
      </p:sp>
      <p:pic>
        <p:nvPicPr>
          <p:cNvPr id="3" name="Picture 2" descr="Screen Shot 2016-06-27 at 5.0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623300" cy="3238500"/>
          </a:xfrm>
          <a:prstGeom prst="rect">
            <a:avLst/>
          </a:prstGeom>
        </p:spPr>
      </p:pic>
      <p:sp>
        <p:nvSpPr>
          <p:cNvPr id="4"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b="1" dirty="0" smtClean="0"/>
              <a:t>Immunological-based methods for the detection of various foodborne pathogens in food samples</a:t>
            </a:r>
            <a:endParaRPr lang="en-US" sz="2200" dirty="0"/>
          </a:p>
        </p:txBody>
      </p:sp>
    </p:spTree>
    <p:extLst>
      <p:ext uri="{BB962C8B-B14F-4D97-AF65-F5344CB8AC3E}">
        <p14:creationId xmlns:p14="http://schemas.microsoft.com/office/powerpoint/2010/main" val="3361987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Identification of Pathogens</a:t>
            </a:r>
            <a:endParaRPr lang="en-US" dirty="0"/>
          </a:p>
        </p:txBody>
      </p:sp>
      <p:sp>
        <p:nvSpPr>
          <p:cNvPr id="3" name="Content Placeholder 2"/>
          <p:cNvSpPr>
            <a:spLocks noGrp="1"/>
          </p:cNvSpPr>
          <p:nvPr>
            <p:ph sz="half" idx="1"/>
          </p:nvPr>
        </p:nvSpPr>
        <p:spPr>
          <a:xfrm>
            <a:off x="457200" y="1600200"/>
            <a:ext cx="8355013" cy="4525963"/>
          </a:xfrm>
        </p:spPr>
        <p:txBody>
          <a:bodyPr>
            <a:normAutofit/>
          </a:bodyPr>
          <a:lstStyle/>
          <a:p>
            <a:pPr>
              <a:defRPr/>
            </a:pPr>
            <a:r>
              <a:rPr lang="en-US" b="0" dirty="0"/>
              <a:t>It may be advantageous for epidemiological purposes to identify a particular bacterial strain by serotyping, which is a useful tool to accomplish this goal. </a:t>
            </a:r>
            <a:endParaRPr lang="en-US" b="0" dirty="0" smtClean="0"/>
          </a:p>
          <a:p>
            <a:pPr>
              <a:defRPr/>
            </a:pPr>
            <a:endParaRPr lang="en-US" b="0" dirty="0" smtClean="0"/>
          </a:p>
          <a:p>
            <a:pPr>
              <a:defRPr/>
            </a:pPr>
            <a:r>
              <a:rPr lang="en-US" b="0" dirty="0" smtClean="0"/>
              <a:t>Components </a:t>
            </a:r>
            <a:r>
              <a:rPr lang="en-US" b="0" dirty="0"/>
              <a:t>in the cell envelope </a:t>
            </a:r>
            <a:r>
              <a:rPr lang="en-US" b="0" dirty="0" smtClean="0"/>
              <a:t>serves </a:t>
            </a:r>
            <a:r>
              <a:rPr lang="en-US" b="0" dirty="0"/>
              <a:t>as antigens for serotyping, therefore, serotyping is based on the ability of the bacteria to agglutinate antibodies specific for those </a:t>
            </a:r>
            <a:r>
              <a:rPr lang="en-US" b="0" dirty="0" smtClean="0"/>
              <a:t>antigens.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Serotyping </a:t>
            </a:r>
            <a:r>
              <a:rPr lang="en-US" dirty="0"/>
              <a:t>of </a:t>
            </a:r>
            <a:r>
              <a:rPr lang="en-US" dirty="0" smtClean="0"/>
              <a:t>pathogens with public </a:t>
            </a:r>
            <a:r>
              <a:rPr lang="en-US" dirty="0"/>
              <a:t>health concern. </a:t>
            </a:r>
            <a:br>
              <a:rPr lang="en-US" dirty="0"/>
            </a:br>
            <a:endParaRPr lang="en-US" dirty="0"/>
          </a:p>
        </p:txBody>
      </p:sp>
      <p:sp>
        <p:nvSpPr>
          <p:cNvPr id="3" name="Content Placeholder 2"/>
          <p:cNvSpPr>
            <a:spLocks noGrp="1"/>
          </p:cNvSpPr>
          <p:nvPr>
            <p:ph sz="half" idx="1"/>
          </p:nvPr>
        </p:nvSpPr>
        <p:spPr>
          <a:xfrm>
            <a:off x="304800" y="1600200"/>
            <a:ext cx="8382000" cy="4525963"/>
          </a:xfrm>
        </p:spPr>
        <p:txBody>
          <a:bodyPr>
            <a:normAutofit/>
          </a:bodyPr>
          <a:lstStyle/>
          <a:p>
            <a:pPr>
              <a:defRPr/>
            </a:pPr>
            <a:r>
              <a:rPr lang="en-US" b="0" dirty="0"/>
              <a:t>Serotyping of Gram-negative bacteria (examples: </a:t>
            </a:r>
            <a:r>
              <a:rPr lang="en-US" b="0" i="1" dirty="0"/>
              <a:t>E. coli </a:t>
            </a:r>
            <a:r>
              <a:rPr lang="en-US" b="0" dirty="0"/>
              <a:t>and </a:t>
            </a:r>
            <a:r>
              <a:rPr lang="en-US" b="0" i="1" dirty="0"/>
              <a:t>Salmonella </a:t>
            </a:r>
            <a:r>
              <a:rPr lang="en-US" b="0" dirty="0"/>
              <a:t>spp.) consist of the </a:t>
            </a:r>
            <a:r>
              <a:rPr lang="en-US" b="0" dirty="0" err="1"/>
              <a:t>immunoreactivity</a:t>
            </a:r>
            <a:r>
              <a:rPr lang="en-US" b="0" dirty="0"/>
              <a:t> of three classes of antigens: </a:t>
            </a:r>
            <a:endParaRPr lang="en-US" b="0" dirty="0" smtClean="0"/>
          </a:p>
          <a:p>
            <a:pPr>
              <a:defRPr/>
            </a:pPr>
            <a:endParaRPr lang="en-US" b="0" dirty="0" smtClean="0"/>
          </a:p>
          <a:p>
            <a:pPr lvl="1">
              <a:defRPr/>
            </a:pPr>
            <a:r>
              <a:rPr lang="en-US" sz="2500" b="0" dirty="0" smtClean="0"/>
              <a:t>the </a:t>
            </a:r>
            <a:r>
              <a:rPr lang="en-US" sz="2500" b="0" dirty="0"/>
              <a:t>O-antigen (somatic), </a:t>
            </a:r>
            <a:endParaRPr lang="en-US" sz="2500" b="0" dirty="0" smtClean="0"/>
          </a:p>
          <a:p>
            <a:pPr lvl="1">
              <a:defRPr/>
            </a:pPr>
            <a:r>
              <a:rPr lang="en-US" sz="2500" b="0" dirty="0" smtClean="0"/>
              <a:t>H</a:t>
            </a:r>
            <a:r>
              <a:rPr lang="en-US" sz="2500" b="0" dirty="0"/>
              <a:t>-antigen (</a:t>
            </a:r>
            <a:r>
              <a:rPr lang="en-US" sz="2500" b="0" dirty="0" err="1"/>
              <a:t>flagellar</a:t>
            </a:r>
            <a:r>
              <a:rPr lang="en-US" sz="2500" b="0" dirty="0"/>
              <a:t>), </a:t>
            </a:r>
            <a:endParaRPr lang="en-US" sz="2500" b="0" dirty="0" smtClean="0"/>
          </a:p>
          <a:p>
            <a:pPr lvl="1">
              <a:defRPr/>
            </a:pPr>
            <a:r>
              <a:rPr lang="en-US" sz="2500" b="0" dirty="0" smtClean="0"/>
              <a:t>K</a:t>
            </a:r>
            <a:r>
              <a:rPr lang="en-US" sz="2500" b="0" dirty="0"/>
              <a:t>-antigen (capsular) </a:t>
            </a:r>
          </a:p>
          <a:p>
            <a:pPr lvl="1">
              <a:defRPr/>
            </a:pPr>
            <a:endParaRPr lang="en-US" b="0" dirty="0" smtClean="0"/>
          </a:p>
          <a:p>
            <a:pPr>
              <a:defRPr/>
            </a:pP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O-antigen</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marL="342900" lvl="1" indent="-342900">
              <a:buFont typeface="Arial"/>
              <a:buChar char="•"/>
              <a:defRPr/>
            </a:pPr>
            <a:r>
              <a:rPr lang="en-US" sz="2500" b="0" dirty="0"/>
              <a:t>The O-antigen is a polysaccharide which is a polymer of O-subunits, composed of 4-6 sugar residues, attached to the lipid A-core polysaccharide portion of the LPS molecule. </a:t>
            </a:r>
            <a:endParaRPr lang="en-US" sz="2500" b="0" dirty="0" smtClean="0"/>
          </a:p>
          <a:p>
            <a:pPr marL="342900" lvl="1" indent="-342900">
              <a:buFont typeface="Arial"/>
              <a:buChar char="•"/>
              <a:defRPr/>
            </a:pPr>
            <a:endParaRPr lang="en-US" sz="2500" b="0" dirty="0" smtClean="0"/>
          </a:p>
          <a:p>
            <a:pPr marL="342900" lvl="1" indent="-342900">
              <a:buFont typeface="Arial"/>
              <a:buChar char="•"/>
              <a:defRPr/>
            </a:pPr>
            <a:r>
              <a:rPr lang="en-US" sz="2500" b="0" dirty="0" smtClean="0"/>
              <a:t>Differences </a:t>
            </a:r>
            <a:r>
              <a:rPr lang="en-US" sz="2500" b="0" dirty="0"/>
              <a:t>in the </a:t>
            </a:r>
            <a:r>
              <a:rPr lang="en-US" sz="2500" b="0" dirty="0" err="1"/>
              <a:t>immunoreactivity</a:t>
            </a:r>
            <a:r>
              <a:rPr lang="en-US" sz="2500" b="0" dirty="0"/>
              <a:t> of antibodies (O antiserum) with the O-antigen result from the variation in the sugar components and/or covalent linkages between the O-subunit. </a:t>
            </a:r>
          </a:p>
          <a:p>
            <a:pPr>
              <a:defRPr/>
            </a:pPr>
            <a:endParaRPr lang="en-US" sz="2500" b="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ABB5A09-DE09-854D-BA4E-236671D030E0}" type="slidenum">
              <a:rPr lang="en-US" smtClean="0"/>
              <a:pPr>
                <a:defRPr/>
              </a:pPr>
              <a:t>42</a:t>
            </a:fld>
            <a:endParaRPr lang="en-US"/>
          </a:p>
        </p:txBody>
      </p:sp>
      <p:pic>
        <p:nvPicPr>
          <p:cNvPr id="5427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txBox="1">
            <a:spLocks/>
          </p:cNvSpPr>
          <p:nvPr/>
        </p:nvSpPr>
        <p:spPr bwMode="auto">
          <a:xfrm>
            <a:off x="762000" y="301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O-antigen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H-antigen</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a:defRPr/>
            </a:pPr>
            <a:r>
              <a:rPr lang="en-US" b="0" dirty="0" smtClean="0"/>
              <a:t>The </a:t>
            </a:r>
            <a:r>
              <a:rPr lang="en-US" b="0" dirty="0"/>
              <a:t>H-antigen is the filamentous portion of the flagella, which is composed of protein subunits called </a:t>
            </a:r>
            <a:r>
              <a:rPr lang="en-US" b="0" dirty="0" err="1"/>
              <a:t>flagellin</a:t>
            </a:r>
            <a:r>
              <a:rPr lang="en-US" b="0" dirty="0"/>
              <a:t>. </a:t>
            </a:r>
            <a:endParaRPr lang="en-US" b="0" dirty="0" smtClean="0"/>
          </a:p>
          <a:p>
            <a:pPr>
              <a:defRPr/>
            </a:pPr>
            <a:endParaRPr lang="en-US" b="0" dirty="0"/>
          </a:p>
          <a:p>
            <a:pPr>
              <a:defRPr/>
            </a:pPr>
            <a:r>
              <a:rPr lang="en-US" b="0" dirty="0" smtClean="0"/>
              <a:t>The </a:t>
            </a:r>
            <a:r>
              <a:rPr lang="en-US" b="0" dirty="0" err="1"/>
              <a:t>antigenically</a:t>
            </a:r>
            <a:r>
              <a:rPr lang="en-US" b="0" dirty="0"/>
              <a:t> variable portion of </a:t>
            </a:r>
            <a:r>
              <a:rPr lang="en-US" b="0" dirty="0" err="1"/>
              <a:t>flagellin</a:t>
            </a:r>
            <a:r>
              <a:rPr lang="en-US" b="0" dirty="0"/>
              <a:t> determines the H serotype as determined by H antiserum. </a:t>
            </a:r>
            <a:endParaRPr lang="en-US" b="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defRPr/>
            </a:pPr>
            <a:r>
              <a:rPr lang="en-US" dirty="0" smtClean="0"/>
              <a:t>K-antigen</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a:defRPr/>
            </a:pPr>
            <a:r>
              <a:rPr lang="en-US" b="0" dirty="0" smtClean="0"/>
              <a:t>K</a:t>
            </a:r>
            <a:r>
              <a:rPr lang="en-US" b="0" dirty="0"/>
              <a:t>- antigens are the somatic or surface antigens that occur as envelopes, sheaths, or capsules. </a:t>
            </a:r>
            <a:endParaRPr lang="en-US" b="0" dirty="0" smtClean="0"/>
          </a:p>
          <a:p>
            <a:pPr>
              <a:defRPr/>
            </a:pPr>
            <a:endParaRPr lang="en-US" b="0" dirty="0" smtClean="0"/>
          </a:p>
          <a:p>
            <a:pPr>
              <a:defRPr/>
            </a:pPr>
            <a:r>
              <a:rPr lang="en-US" b="0" dirty="0" smtClean="0"/>
              <a:t>They </a:t>
            </a:r>
            <a:r>
              <a:rPr lang="en-US" b="0" dirty="0"/>
              <a:t>act as masking antigens for the O-antigen, inhibiting agglutination of living cell suspensions in O </a:t>
            </a:r>
            <a:r>
              <a:rPr lang="en-US" b="0" dirty="0" smtClean="0"/>
              <a:t>antiserum. </a:t>
            </a:r>
          </a:p>
          <a:p>
            <a:pPr>
              <a:defRPr/>
            </a:pPr>
            <a:endParaRPr lang="en-US" b="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22"/>
            <a:ext cx="7772400" cy="1143000"/>
          </a:xfrm>
        </p:spPr>
        <p:txBody>
          <a:bodyPr/>
          <a:lstStyle/>
          <a:p>
            <a:pPr>
              <a:defRPr/>
            </a:pPr>
            <a:r>
              <a:rPr lang="en-US" dirty="0" smtClean="0"/>
              <a:t>O- and H-antigen complex</a:t>
            </a:r>
            <a:endParaRPr lang="en-US" dirty="0"/>
          </a:p>
        </p:txBody>
      </p:sp>
      <p:sp>
        <p:nvSpPr>
          <p:cNvPr id="3" name="Content Placeholder 2"/>
          <p:cNvSpPr>
            <a:spLocks noGrp="1"/>
          </p:cNvSpPr>
          <p:nvPr>
            <p:ph sz="half" idx="1"/>
          </p:nvPr>
        </p:nvSpPr>
        <p:spPr>
          <a:xfrm>
            <a:off x="457200" y="1600200"/>
            <a:ext cx="8229600" cy="4525963"/>
          </a:xfrm>
        </p:spPr>
        <p:txBody>
          <a:bodyPr/>
          <a:lstStyle/>
          <a:p>
            <a:pPr>
              <a:defRPr/>
            </a:pPr>
            <a:r>
              <a:rPr lang="en-US" b="0" dirty="0" smtClean="0"/>
              <a:t>Specific </a:t>
            </a:r>
            <a:r>
              <a:rPr lang="en-US" b="0" dirty="0"/>
              <a:t>combination of O- and H-antigens defines what is known as the serotype and/or </a:t>
            </a:r>
            <a:r>
              <a:rPr lang="en-US" b="0" dirty="0" err="1"/>
              <a:t>serogroups</a:t>
            </a:r>
            <a:r>
              <a:rPr lang="en-US" b="0" dirty="0"/>
              <a:t> of a bacterial isolate. </a:t>
            </a:r>
            <a:endParaRPr lang="en-US" b="0" dirty="0" smtClean="0"/>
          </a:p>
          <a:p>
            <a:pPr>
              <a:defRPr/>
            </a:pPr>
            <a:endParaRPr lang="en-US" b="0" dirty="0" smtClean="0"/>
          </a:p>
          <a:p>
            <a:pPr>
              <a:defRPr/>
            </a:pPr>
            <a:r>
              <a:rPr lang="en-US" b="0" dirty="0" smtClean="0"/>
              <a:t>The </a:t>
            </a:r>
            <a:r>
              <a:rPr lang="en-US" b="0" dirty="0"/>
              <a:t>serotype and </a:t>
            </a:r>
            <a:r>
              <a:rPr lang="en-US" b="0" dirty="0" err="1"/>
              <a:t>serogroups</a:t>
            </a:r>
            <a:r>
              <a:rPr lang="en-US" b="0" dirty="0"/>
              <a:t> in particular species provide identifiable chromosomal markers that correlate with specific bacterial virulent clones. </a:t>
            </a:r>
          </a:p>
          <a:p>
            <a:pPr>
              <a:defRPr/>
            </a:pPr>
            <a:endParaRPr lang="en-US" b="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147CC57-80D9-2343-8BD8-33F1702BE4BE}" type="slidenum">
              <a:rPr lang="en-US" smtClean="0"/>
              <a:pPr>
                <a:defRPr/>
              </a:pPr>
              <a:t>46</a:t>
            </a:fld>
            <a:endParaRPr lang="en-US"/>
          </a:p>
        </p:txBody>
      </p:sp>
      <p:pic>
        <p:nvPicPr>
          <p:cNvPr id="5837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txBox="1">
            <a:spLocks/>
          </p:cNvSpPr>
          <p:nvPr/>
        </p:nvSpPr>
        <p:spPr bwMode="auto">
          <a:xfrm>
            <a:off x="4114800" y="76200"/>
            <a:ext cx="495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dirty="0">
                <a:solidFill>
                  <a:schemeClr val="tx2"/>
                </a:solidFill>
                <a:latin typeface="Arial" charset="0"/>
              </a:rPr>
              <a:t>O-, H- and K- antigen</a:t>
            </a:r>
          </a:p>
        </p:txBody>
      </p:sp>
      <p:pic>
        <p:nvPicPr>
          <p:cNvPr id="58372" name="Picture 8" descr="Screen Shot 2016-06-26 at 4.10.3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1752600"/>
            <a:ext cx="549275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3409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
            <a:ext cx="7772400" cy="1143000"/>
          </a:xfrm>
        </p:spPr>
        <p:txBody>
          <a:bodyPr/>
          <a:lstStyle/>
          <a:p>
            <a:pPr>
              <a:defRPr/>
            </a:pPr>
            <a:r>
              <a:rPr lang="en-US" i="1" dirty="0" smtClean="0"/>
              <a:t>E. coli</a:t>
            </a:r>
            <a:endParaRPr lang="en-US" i="1" dirty="0"/>
          </a:p>
        </p:txBody>
      </p:sp>
      <p:sp>
        <p:nvSpPr>
          <p:cNvPr id="3" name="Content Placeholder 2"/>
          <p:cNvSpPr>
            <a:spLocks noGrp="1"/>
          </p:cNvSpPr>
          <p:nvPr>
            <p:ph sz="half" idx="1"/>
          </p:nvPr>
        </p:nvSpPr>
        <p:spPr>
          <a:xfrm>
            <a:off x="457200" y="838200"/>
            <a:ext cx="8229600" cy="4525963"/>
          </a:xfrm>
        </p:spPr>
        <p:txBody>
          <a:bodyPr>
            <a:normAutofit/>
          </a:bodyPr>
          <a:lstStyle/>
          <a:p>
            <a:pPr>
              <a:defRPr/>
            </a:pPr>
            <a:r>
              <a:rPr lang="en-US" b="0" dirty="0"/>
              <a:t>In </a:t>
            </a:r>
            <a:r>
              <a:rPr lang="en-US" b="0" i="1" dirty="0"/>
              <a:t>E. coli</a:t>
            </a:r>
            <a:r>
              <a:rPr lang="en-US" b="0" dirty="0"/>
              <a:t>, a total of 170 different O-antigens and 55 H-antigens, defining the isolate serotype, have been identified; a well-known example is </a:t>
            </a:r>
            <a:r>
              <a:rPr lang="en-US" b="0" i="1" dirty="0"/>
              <a:t>E. coli </a:t>
            </a:r>
            <a:r>
              <a:rPr lang="en-US" b="0" dirty="0"/>
              <a:t>O157:H7 serotype, which is part of the </a:t>
            </a:r>
            <a:r>
              <a:rPr lang="en-US" b="0" dirty="0" err="1"/>
              <a:t>enterohemorrhagic</a:t>
            </a:r>
            <a:r>
              <a:rPr lang="en-US" b="0" dirty="0"/>
              <a:t> (EHEC) </a:t>
            </a:r>
            <a:r>
              <a:rPr lang="en-US" b="0" dirty="0" err="1"/>
              <a:t>serogroup</a:t>
            </a:r>
            <a:r>
              <a:rPr lang="en-US" b="0" dirty="0"/>
              <a:t>. </a:t>
            </a:r>
          </a:p>
        </p:txBody>
      </p:sp>
      <p:pic>
        <p:nvPicPr>
          <p:cNvPr id="60419" name="Picture 3" descr="Screen Shot 2016-06-26 at 4.17.1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5975"/>
            <a:ext cx="5635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EAB46EA-34A1-B749-BB1C-B9708C2B803C}" type="slidenum">
              <a:rPr lang="en-US" smtClean="0"/>
              <a:pPr>
                <a:defRPr/>
              </a:pPr>
              <a:t>48</a:t>
            </a:fld>
            <a:endParaRPr lang="en-US"/>
          </a:p>
        </p:txBody>
      </p:sp>
      <p:sp>
        <p:nvSpPr>
          <p:cNvPr id="61442" name="Title 1"/>
          <p:cNvSpPr txBox="1">
            <a:spLocks/>
          </p:cNvSpPr>
          <p:nvPr/>
        </p:nvSpPr>
        <p:spPr bwMode="auto">
          <a:xfrm>
            <a:off x="609600" y="190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Enteropathogenic </a:t>
            </a:r>
            <a:r>
              <a:rPr lang="en-US" sz="4400" b="1" i="1">
                <a:solidFill>
                  <a:schemeClr val="tx2"/>
                </a:solidFill>
                <a:latin typeface="Arial" charset="0"/>
              </a:rPr>
              <a:t>E. coli </a:t>
            </a:r>
            <a:r>
              <a:rPr lang="en-US" sz="4400" b="1">
                <a:solidFill>
                  <a:schemeClr val="tx2"/>
                </a:solidFill>
                <a:latin typeface="Arial" charset="0"/>
              </a:rPr>
              <a:t>(EPEC)</a:t>
            </a:r>
            <a:endParaRPr lang="en-US" sz="4400" b="1" i="1">
              <a:solidFill>
                <a:schemeClr val="tx2"/>
              </a:solidFill>
              <a:latin typeface="Arial" charset="0"/>
            </a:endParaRPr>
          </a:p>
        </p:txBody>
      </p:sp>
      <p:sp>
        <p:nvSpPr>
          <p:cNvPr id="7" name="Content Placeholder 2"/>
          <p:cNvSpPr txBox="1">
            <a:spLocks/>
          </p:cNvSpPr>
          <p:nvPr/>
        </p:nvSpPr>
        <p:spPr>
          <a:xfrm>
            <a:off x="457200" y="1600200"/>
            <a:ext cx="8229600" cy="4525963"/>
          </a:xfrm>
          <a:prstGeom prst="rect">
            <a:avLst/>
          </a:prstGeom>
        </p:spPr>
        <p:txBody>
          <a:bodyPr>
            <a:normAutofit fontScale="925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Commonly associated with infant diarrhea.</a:t>
            </a:r>
          </a:p>
          <a:p>
            <a:pPr>
              <a:defRPr/>
            </a:pPr>
            <a:r>
              <a:rPr lang="en-US" b="0" dirty="0" smtClean="0"/>
              <a:t>Characteristic lesion with destruction of microvilli without invasion</a:t>
            </a:r>
          </a:p>
          <a:p>
            <a:pPr>
              <a:defRPr/>
            </a:pPr>
            <a:r>
              <a:rPr lang="en-US" b="0" dirty="0" smtClean="0"/>
              <a:t>Clinical signs:</a:t>
            </a:r>
          </a:p>
          <a:p>
            <a:pPr lvl="1">
              <a:defRPr/>
            </a:pPr>
            <a:r>
              <a:rPr lang="en-US" b="0" dirty="0" smtClean="0"/>
              <a:t>Fever</a:t>
            </a:r>
          </a:p>
          <a:p>
            <a:pPr lvl="1">
              <a:defRPr/>
            </a:pPr>
            <a:r>
              <a:rPr lang="en-US" b="0" dirty="0" smtClean="0"/>
              <a:t>Diarrhea with non-bloody stools</a:t>
            </a:r>
          </a:p>
          <a:p>
            <a:pPr lvl="1">
              <a:defRPr/>
            </a:pPr>
            <a:r>
              <a:rPr lang="en-US" b="0" dirty="0" smtClean="0"/>
              <a:t>Vomiting</a:t>
            </a:r>
          </a:p>
          <a:p>
            <a:pPr lvl="1">
              <a:defRPr/>
            </a:pPr>
            <a:r>
              <a:rPr lang="en-US" b="0" dirty="0" smtClean="0"/>
              <a:t>Nausea</a:t>
            </a:r>
          </a:p>
          <a:p>
            <a:pPr lvl="1">
              <a:defRPr/>
            </a:pPr>
            <a:endParaRPr lang="en-US" b="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66B011D-DDF1-8F4C-9375-4C2EC26E8097}" type="slidenum">
              <a:rPr lang="en-US" smtClean="0"/>
              <a:pPr>
                <a:defRPr/>
              </a:pPr>
              <a:t>49</a:t>
            </a:fld>
            <a:endParaRPr lang="en-US"/>
          </a:p>
        </p:txBody>
      </p:sp>
      <p:pic>
        <p:nvPicPr>
          <p:cNvPr id="624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0700"/>
            <a:ext cx="91440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1387BAE-5A85-144A-9E48-54E84FD13235}" type="slidenum">
              <a:rPr lang="en-US" smtClean="0"/>
              <a:pPr>
                <a:defRPr/>
              </a:pPr>
              <a:t>5</a:t>
            </a:fld>
            <a:endParaRPr lang="en-US"/>
          </a:p>
        </p:txBody>
      </p:sp>
      <p:sp>
        <p:nvSpPr>
          <p:cNvPr id="21506" name="Title 1"/>
          <p:cNvSpPr txBox="1">
            <a:spLocks/>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Conventional methods</a:t>
            </a:r>
          </a:p>
        </p:txBody>
      </p:sp>
      <p:sp>
        <p:nvSpPr>
          <p:cNvPr id="21507" name="Content Placeholder 2"/>
          <p:cNvSpPr txBox="1">
            <a:spLocks/>
          </p:cNvSpPr>
          <p:nvPr/>
        </p:nvSpPr>
        <p:spPr bwMode="auto">
          <a:xfrm>
            <a:off x="457200" y="914400"/>
            <a:ext cx="8355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a:t>Rely on specific media to enumerate and isolate viable bacterial cells in food. </a:t>
            </a:r>
          </a:p>
          <a:p>
            <a:pPr lvl="1">
              <a:spcBef>
                <a:spcPct val="20000"/>
              </a:spcBef>
              <a:buFontTx/>
              <a:buChar char="–"/>
            </a:pPr>
            <a:r>
              <a:rPr lang="en-US" sz="2500" dirty="0"/>
              <a:t>Sensitive</a:t>
            </a:r>
          </a:p>
          <a:p>
            <a:pPr lvl="1">
              <a:spcBef>
                <a:spcPct val="20000"/>
              </a:spcBef>
              <a:buFontTx/>
              <a:buChar char="–"/>
            </a:pPr>
            <a:r>
              <a:rPr lang="en-US" sz="2500" dirty="0"/>
              <a:t>Inexpensive </a:t>
            </a:r>
          </a:p>
          <a:p>
            <a:pPr lvl="1">
              <a:spcBef>
                <a:spcPct val="20000"/>
              </a:spcBef>
              <a:buFontTx/>
              <a:buChar char="–"/>
            </a:pPr>
            <a:r>
              <a:rPr lang="en-US" sz="2500" dirty="0"/>
              <a:t>Both qualitative and quantitative information on the number and the nature of microorganisms present in the food sample</a:t>
            </a:r>
          </a:p>
          <a:p>
            <a:pPr>
              <a:spcBef>
                <a:spcPct val="20000"/>
              </a:spcBef>
              <a:buFontTx/>
              <a:buChar char="•"/>
            </a:pPr>
            <a:endParaRPr lang="en-US" sz="2500" dirty="0"/>
          </a:p>
          <a:p>
            <a:pPr lvl="1">
              <a:spcBef>
                <a:spcPct val="20000"/>
              </a:spcBef>
              <a:buFontTx/>
              <a:buChar char="–"/>
            </a:pPr>
            <a:r>
              <a:rPr lang="en-US" sz="2500" b="1" dirty="0"/>
              <a:t>Following basic steps:</a:t>
            </a:r>
            <a:r>
              <a:rPr lang="en-US" sz="2500" dirty="0"/>
              <a:t> </a:t>
            </a:r>
          </a:p>
          <a:p>
            <a:pPr lvl="2">
              <a:spcBef>
                <a:spcPct val="20000"/>
              </a:spcBef>
              <a:buFontTx/>
              <a:buChar char="•"/>
            </a:pPr>
            <a:r>
              <a:rPr lang="en-US" sz="2500" dirty="0"/>
              <a:t>pre-enrichment</a:t>
            </a:r>
          </a:p>
          <a:p>
            <a:pPr lvl="2">
              <a:spcBef>
                <a:spcPct val="20000"/>
              </a:spcBef>
              <a:buFontTx/>
              <a:buChar char="•"/>
            </a:pPr>
            <a:r>
              <a:rPr lang="en-US" sz="2500" dirty="0"/>
              <a:t>selective enrichment</a:t>
            </a:r>
          </a:p>
          <a:p>
            <a:pPr lvl="2">
              <a:spcBef>
                <a:spcPct val="20000"/>
              </a:spcBef>
              <a:buFontTx/>
              <a:buChar char="•"/>
            </a:pPr>
            <a:r>
              <a:rPr lang="en-US" sz="2500" dirty="0"/>
              <a:t>selective plating</a:t>
            </a:r>
          </a:p>
          <a:p>
            <a:pPr lvl="2">
              <a:spcBef>
                <a:spcPct val="20000"/>
              </a:spcBef>
              <a:buFontTx/>
              <a:buChar char="•"/>
            </a:pPr>
            <a:r>
              <a:rPr lang="en-US" sz="2500" dirty="0"/>
              <a:t>biochemical screening and serological confirmation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71C7ECA-9D89-344E-9E12-F395AAB51240}" type="slidenum">
              <a:rPr lang="en-US" smtClean="0"/>
              <a:pPr>
                <a:defRPr/>
              </a:pPr>
              <a:t>50</a:t>
            </a:fld>
            <a:endParaRPr lang="en-US"/>
          </a:p>
        </p:txBody>
      </p:sp>
      <p:sp>
        <p:nvSpPr>
          <p:cNvPr id="63490" name="Title 1"/>
          <p:cNvSpPr txBox="1">
            <a:spLocks/>
          </p:cNvSpPr>
          <p:nvPr/>
        </p:nvSpPr>
        <p:spPr bwMode="auto">
          <a:xfrm>
            <a:off x="152400" y="1905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Enterotoxigenic </a:t>
            </a:r>
            <a:r>
              <a:rPr lang="en-US" sz="4400" b="1" i="1">
                <a:solidFill>
                  <a:schemeClr val="tx2"/>
                </a:solidFill>
                <a:latin typeface="Arial" charset="0"/>
              </a:rPr>
              <a:t>E. coli </a:t>
            </a:r>
            <a:r>
              <a:rPr lang="en-US" sz="4400" b="1">
                <a:solidFill>
                  <a:schemeClr val="tx2"/>
                </a:solidFill>
                <a:latin typeface="Arial" charset="0"/>
              </a:rPr>
              <a:t>(ETEC)</a:t>
            </a:r>
            <a:endParaRPr lang="en-US" sz="4400" b="1" i="1">
              <a:solidFill>
                <a:schemeClr val="tx2"/>
              </a:solidFill>
              <a:latin typeface="Arial" charset="0"/>
            </a:endParaRPr>
          </a:p>
        </p:txBody>
      </p:sp>
      <p:sp>
        <p:nvSpPr>
          <p:cNvPr id="7" name="Content Placeholder 2"/>
          <p:cNvSpPr txBox="1">
            <a:spLocks/>
          </p:cNvSpPr>
          <p:nvPr/>
        </p:nvSpPr>
        <p:spPr>
          <a:xfrm>
            <a:off x="457200" y="1600200"/>
            <a:ext cx="8229600" cy="4525963"/>
          </a:xfrm>
          <a:prstGeom prst="rect">
            <a:avLst/>
          </a:prstGeom>
        </p:spPr>
        <p:txBody>
          <a:bodyPr>
            <a:normAutofit fontScale="70000" lnSpcReduction="200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Cause “traveller’s diarrhea”.</a:t>
            </a:r>
          </a:p>
          <a:p>
            <a:pPr>
              <a:defRPr/>
            </a:pPr>
            <a:r>
              <a:rPr lang="en-US" b="0" dirty="0" smtClean="0"/>
              <a:t>Two types of plasmid-encoded toxins are produced:</a:t>
            </a:r>
          </a:p>
          <a:p>
            <a:pPr lvl="1">
              <a:defRPr/>
            </a:pPr>
            <a:r>
              <a:rPr lang="en-US" b="0" dirty="0" smtClean="0"/>
              <a:t>Heat labile toxins (LT), an </a:t>
            </a:r>
            <a:r>
              <a:rPr lang="en-US" b="0" dirty="0" err="1" smtClean="0"/>
              <a:t>adenyl</a:t>
            </a:r>
            <a:r>
              <a:rPr lang="en-US" b="0" dirty="0" smtClean="0"/>
              <a:t> </a:t>
            </a:r>
            <a:r>
              <a:rPr lang="en-US" b="0" dirty="0" err="1" smtClean="0"/>
              <a:t>cyclase</a:t>
            </a:r>
            <a:r>
              <a:rPr lang="en-US" b="0" dirty="0" smtClean="0"/>
              <a:t> which catalyze ATP to </a:t>
            </a:r>
            <a:r>
              <a:rPr lang="en-US" b="0" dirty="0" err="1" smtClean="0"/>
              <a:t>cAMP</a:t>
            </a:r>
            <a:endParaRPr lang="en-US" b="0" dirty="0" smtClean="0"/>
          </a:p>
          <a:p>
            <a:pPr lvl="1">
              <a:defRPr/>
            </a:pPr>
            <a:r>
              <a:rPr lang="en-US" b="0" dirty="0" smtClean="0"/>
              <a:t>Heat stable toxins (ST), a </a:t>
            </a:r>
            <a:r>
              <a:rPr lang="en-US" b="0" dirty="0" err="1" smtClean="0"/>
              <a:t>guanyl</a:t>
            </a:r>
            <a:r>
              <a:rPr lang="en-US" b="0" dirty="0" smtClean="0"/>
              <a:t> </a:t>
            </a:r>
            <a:r>
              <a:rPr lang="en-US" b="0" dirty="0" err="1" smtClean="0"/>
              <a:t>cyclase</a:t>
            </a:r>
            <a:r>
              <a:rPr lang="en-US" b="0" dirty="0" smtClean="0"/>
              <a:t> to catalyze GTP to </a:t>
            </a:r>
            <a:r>
              <a:rPr lang="en-US" b="0" dirty="0" err="1" smtClean="0"/>
              <a:t>cGMP</a:t>
            </a:r>
            <a:r>
              <a:rPr lang="en-US" b="0" dirty="0" smtClean="0"/>
              <a:t>. </a:t>
            </a:r>
            <a:r>
              <a:rPr lang="en-US" b="0" dirty="0" err="1" smtClean="0"/>
              <a:t>cAMP</a:t>
            </a:r>
            <a:r>
              <a:rPr lang="en-US" b="0" dirty="0" smtClean="0"/>
              <a:t>/</a:t>
            </a:r>
            <a:r>
              <a:rPr lang="en-US" b="0" dirty="0" err="1" smtClean="0"/>
              <a:t>cGMP</a:t>
            </a:r>
            <a:r>
              <a:rPr lang="en-US" b="0" dirty="0" smtClean="0"/>
              <a:t> are the intracellular second massagers. The former increases the secretion of water and ions, and the latter inhibits ionic uptake.</a:t>
            </a:r>
          </a:p>
          <a:p>
            <a:pPr>
              <a:defRPr/>
            </a:pPr>
            <a:endParaRPr lang="en-US" b="0" dirty="0" smtClean="0"/>
          </a:p>
          <a:p>
            <a:pPr>
              <a:defRPr/>
            </a:pPr>
            <a:r>
              <a:rPr lang="en-US" b="0" dirty="0" smtClean="0"/>
              <a:t>Clinical signs:</a:t>
            </a:r>
          </a:p>
          <a:p>
            <a:pPr lvl="1">
              <a:defRPr/>
            </a:pPr>
            <a:r>
              <a:rPr lang="en-US" b="0" dirty="0" smtClean="0"/>
              <a:t>Watery diarrhea </a:t>
            </a:r>
          </a:p>
          <a:p>
            <a:pPr lvl="1">
              <a:defRPr/>
            </a:pPr>
            <a:r>
              <a:rPr lang="en-US" b="0" dirty="0" smtClean="0"/>
              <a:t>Fever</a:t>
            </a:r>
          </a:p>
          <a:p>
            <a:pPr lvl="1">
              <a:defRPr/>
            </a:pPr>
            <a:r>
              <a:rPr lang="en-US" b="0" dirty="0" smtClean="0"/>
              <a:t>Nausea</a:t>
            </a:r>
          </a:p>
          <a:p>
            <a:pPr lvl="1">
              <a:defRPr/>
            </a:pPr>
            <a:endParaRPr lang="en-US" b="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B1ABAF6-522B-2A41-8DDB-F870C0877F0D}" type="slidenum">
              <a:rPr lang="en-US" smtClean="0"/>
              <a:pPr>
                <a:defRPr/>
              </a:pPr>
              <a:t>51</a:t>
            </a:fld>
            <a:endParaRPr lang="en-US"/>
          </a:p>
        </p:txBody>
      </p:sp>
      <p:sp>
        <p:nvSpPr>
          <p:cNvPr id="64514" name="Title 1"/>
          <p:cNvSpPr txBox="1">
            <a:spLocks/>
          </p:cNvSpPr>
          <p:nvPr/>
        </p:nvSpPr>
        <p:spPr bwMode="auto">
          <a:xfrm>
            <a:off x="152400" y="1905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Enteroinvasive </a:t>
            </a:r>
            <a:r>
              <a:rPr lang="en-US" sz="4400" b="1" i="1">
                <a:solidFill>
                  <a:schemeClr val="tx2"/>
                </a:solidFill>
                <a:latin typeface="Arial" charset="0"/>
              </a:rPr>
              <a:t>E. coli </a:t>
            </a:r>
            <a:r>
              <a:rPr lang="en-US" sz="4400" b="1">
                <a:solidFill>
                  <a:schemeClr val="tx2"/>
                </a:solidFill>
                <a:latin typeface="Arial" charset="0"/>
              </a:rPr>
              <a:t>(EIEC)</a:t>
            </a:r>
            <a:endParaRPr lang="en-US" sz="4400" b="1" i="1">
              <a:solidFill>
                <a:schemeClr val="tx2"/>
              </a:solidFill>
              <a:latin typeface="Arial" charset="0"/>
            </a:endParaRPr>
          </a:p>
        </p:txBody>
      </p:sp>
      <p:sp>
        <p:nvSpPr>
          <p:cNvPr id="7" name="Content Placeholder 2"/>
          <p:cNvSpPr txBox="1">
            <a:spLocks/>
          </p:cNvSpPr>
          <p:nvPr/>
        </p:nvSpPr>
        <p:spPr>
          <a:xfrm>
            <a:off x="457200" y="1600200"/>
            <a:ext cx="8229600" cy="4525963"/>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Associated with elder children and adult diarrhea.</a:t>
            </a:r>
          </a:p>
          <a:p>
            <a:pPr>
              <a:defRPr/>
            </a:pPr>
            <a:r>
              <a:rPr lang="en-US" b="0" dirty="0" smtClean="0"/>
              <a:t>Without flagella</a:t>
            </a:r>
          </a:p>
          <a:p>
            <a:pPr>
              <a:defRPr/>
            </a:pPr>
            <a:r>
              <a:rPr lang="en-US" b="0" dirty="0" smtClean="0"/>
              <a:t>High virulence: a small number of EIEC can cause serious illness</a:t>
            </a:r>
          </a:p>
          <a:p>
            <a:pPr>
              <a:defRPr/>
            </a:pPr>
            <a:endParaRPr lang="en-US" b="0" dirty="0"/>
          </a:p>
          <a:p>
            <a:pPr>
              <a:defRPr/>
            </a:pPr>
            <a:r>
              <a:rPr lang="en-US" b="0" dirty="0" smtClean="0"/>
              <a:t>Clinical signs:</a:t>
            </a:r>
          </a:p>
          <a:p>
            <a:pPr lvl="1">
              <a:defRPr/>
            </a:pPr>
            <a:r>
              <a:rPr lang="en-US" b="0" dirty="0" smtClean="0"/>
              <a:t>acute inflammatory responses</a:t>
            </a:r>
          </a:p>
          <a:p>
            <a:pPr lvl="1">
              <a:defRPr/>
            </a:pPr>
            <a:r>
              <a:rPr lang="en-US" b="0" dirty="0" smtClean="0"/>
              <a:t>tissue destruction</a:t>
            </a:r>
          </a:p>
          <a:p>
            <a:pPr lvl="1">
              <a:defRPr/>
            </a:pPr>
            <a:r>
              <a:rPr lang="en-US" b="0" dirty="0" smtClean="0"/>
              <a:t>diarrhea with little fluid, a lot of blood and mucus containing </a:t>
            </a:r>
            <a:r>
              <a:rPr lang="en-US" b="0" dirty="0" err="1" smtClean="0"/>
              <a:t>polymorphonuclear</a:t>
            </a:r>
            <a:r>
              <a:rPr lang="en-US" b="0" dirty="0" smtClean="0"/>
              <a:t> cells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8FD76CB-331A-E047-A8BD-081C15BA1594}" type="slidenum">
              <a:rPr lang="en-US" smtClean="0"/>
              <a:pPr>
                <a:defRPr/>
              </a:pPr>
              <a:t>52</a:t>
            </a:fld>
            <a:endParaRPr lang="en-US" dirty="0"/>
          </a:p>
        </p:txBody>
      </p:sp>
      <p:sp>
        <p:nvSpPr>
          <p:cNvPr id="65538" name="Title 1"/>
          <p:cNvSpPr txBox="1">
            <a:spLocks/>
          </p:cNvSpPr>
          <p:nvPr/>
        </p:nvSpPr>
        <p:spPr bwMode="auto">
          <a:xfrm>
            <a:off x="0" y="190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200" b="1">
                <a:solidFill>
                  <a:schemeClr val="tx2"/>
                </a:solidFill>
                <a:latin typeface="Arial" charset="0"/>
              </a:rPr>
              <a:t>Enterohemorrhagic </a:t>
            </a:r>
            <a:r>
              <a:rPr lang="en-US" sz="4200" b="1" i="1">
                <a:solidFill>
                  <a:schemeClr val="tx2"/>
                </a:solidFill>
                <a:latin typeface="Arial" charset="0"/>
              </a:rPr>
              <a:t>E. coli </a:t>
            </a:r>
            <a:r>
              <a:rPr lang="en-US" sz="4200" b="1">
                <a:solidFill>
                  <a:schemeClr val="tx2"/>
                </a:solidFill>
                <a:latin typeface="Arial" charset="0"/>
              </a:rPr>
              <a:t>(EHEC)</a:t>
            </a:r>
            <a:endParaRPr lang="en-US" sz="4200" b="1" i="1">
              <a:solidFill>
                <a:schemeClr val="tx2"/>
              </a:solidFill>
              <a:latin typeface="Arial" charset="0"/>
            </a:endParaRPr>
          </a:p>
        </p:txBody>
      </p:sp>
      <p:sp>
        <p:nvSpPr>
          <p:cNvPr id="7" name="Content Placeholder 2"/>
          <p:cNvSpPr txBox="1">
            <a:spLocks/>
          </p:cNvSpPr>
          <p:nvPr/>
        </p:nvSpPr>
        <p:spPr>
          <a:xfrm>
            <a:off x="457200" y="1600200"/>
            <a:ext cx="8229600" cy="4525963"/>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EHEC produces bacteriophage-mediated exotoxin, called as Vero toxin (VT) because of its cytotoxicity to cultured Vero cells.</a:t>
            </a:r>
          </a:p>
          <a:p>
            <a:pPr>
              <a:defRPr/>
            </a:pPr>
            <a:r>
              <a:rPr lang="en-US" b="0" dirty="0" smtClean="0"/>
              <a:t>In children, the disease may be progressed to a systemic stage called as hemolytic uremic syndrome (kidney injury) with 10% death rate.</a:t>
            </a:r>
          </a:p>
          <a:p>
            <a:pPr>
              <a:defRPr/>
            </a:pPr>
            <a:endParaRPr lang="en-US" b="0" dirty="0" smtClean="0"/>
          </a:p>
          <a:p>
            <a:pPr>
              <a:defRPr/>
            </a:pPr>
            <a:r>
              <a:rPr lang="en-US" b="0" dirty="0" smtClean="0"/>
              <a:t>Clinical signs:</a:t>
            </a:r>
          </a:p>
          <a:p>
            <a:pPr lvl="1">
              <a:defRPr/>
            </a:pPr>
            <a:r>
              <a:rPr lang="en-US" b="0" dirty="0" smtClean="0"/>
              <a:t>Serious abdominal pain</a:t>
            </a:r>
          </a:p>
          <a:p>
            <a:pPr lvl="1">
              <a:defRPr/>
            </a:pPr>
            <a:r>
              <a:rPr lang="en-US" b="0" dirty="0" smtClean="0"/>
              <a:t>diarrhea which is initially watery but then becomes bloody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F578AC0-3BCA-114B-A87B-4B782ECF3AA4}" type="slidenum">
              <a:rPr lang="en-US" smtClean="0"/>
              <a:pPr>
                <a:defRPr/>
              </a:pPr>
              <a:t>53</a:t>
            </a:fld>
            <a:endParaRPr lang="en-US"/>
          </a:p>
        </p:txBody>
      </p:sp>
      <p:sp>
        <p:nvSpPr>
          <p:cNvPr id="66562" name="Title 1"/>
          <p:cNvSpPr txBox="1">
            <a:spLocks/>
          </p:cNvSpPr>
          <p:nvPr/>
        </p:nvSpPr>
        <p:spPr bwMode="auto">
          <a:xfrm>
            <a:off x="152400" y="1905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chemeClr val="tx2"/>
                </a:solidFill>
                <a:latin typeface="Arial" charset="0"/>
              </a:rPr>
              <a:t>Enteroaggregative </a:t>
            </a:r>
            <a:r>
              <a:rPr lang="en-US" sz="4000" b="1" i="1">
                <a:solidFill>
                  <a:schemeClr val="tx2"/>
                </a:solidFill>
                <a:latin typeface="Arial" charset="0"/>
              </a:rPr>
              <a:t>E. coli </a:t>
            </a:r>
            <a:r>
              <a:rPr lang="en-US" sz="4000" b="1">
                <a:solidFill>
                  <a:schemeClr val="tx2"/>
                </a:solidFill>
                <a:latin typeface="Arial" charset="0"/>
              </a:rPr>
              <a:t>(EAggEC)</a:t>
            </a:r>
            <a:endParaRPr lang="en-US" sz="4000" b="1" i="1">
              <a:solidFill>
                <a:schemeClr val="tx2"/>
              </a:solidFill>
              <a:latin typeface="Arial" charset="0"/>
            </a:endParaRPr>
          </a:p>
        </p:txBody>
      </p:sp>
      <p:sp>
        <p:nvSpPr>
          <p:cNvPr id="7" name="Content Placeholder 2"/>
          <p:cNvSpPr txBox="1">
            <a:spLocks/>
          </p:cNvSpPr>
          <p:nvPr/>
        </p:nvSpPr>
        <p:spPr>
          <a:xfrm>
            <a:off x="457200" y="1600200"/>
            <a:ext cx="8229600" cy="4525963"/>
          </a:xfrm>
          <a:prstGeom prst="rect">
            <a:avLst/>
          </a:prstGeom>
        </p:spPr>
        <p:txBody>
          <a:bodyPr>
            <a:normAutofit fontScale="85000" lnSpcReduction="100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It produces </a:t>
            </a:r>
            <a:r>
              <a:rPr lang="en-US" b="0" dirty="0" err="1" smtClean="0"/>
              <a:t>enteroaggregative</a:t>
            </a:r>
            <a:r>
              <a:rPr lang="en-US" b="0" dirty="0" smtClean="0"/>
              <a:t> heat-stable toxin (EAST) similar to the heat stable toxin of ETEC.</a:t>
            </a:r>
          </a:p>
          <a:p>
            <a:pPr>
              <a:defRPr/>
            </a:pPr>
            <a:r>
              <a:rPr lang="en-US" b="0" dirty="0" smtClean="0"/>
              <a:t>It produces mucous associated </a:t>
            </a:r>
            <a:r>
              <a:rPr lang="en-US" b="0" dirty="0" err="1" smtClean="0"/>
              <a:t>autoagglutinin</a:t>
            </a:r>
            <a:r>
              <a:rPr lang="en-US" b="0" dirty="0" smtClean="0"/>
              <a:t> which causes aggregation of the bacteria and formation of biofilm,</a:t>
            </a:r>
          </a:p>
          <a:p>
            <a:pPr>
              <a:defRPr/>
            </a:pPr>
            <a:endParaRPr lang="en-US" b="0" dirty="0"/>
          </a:p>
          <a:p>
            <a:pPr>
              <a:defRPr/>
            </a:pPr>
            <a:r>
              <a:rPr lang="en-US" b="0" dirty="0" smtClean="0"/>
              <a:t>Clinical signs:</a:t>
            </a:r>
          </a:p>
          <a:p>
            <a:pPr lvl="1">
              <a:defRPr/>
            </a:pPr>
            <a:r>
              <a:rPr lang="en-US" b="0" dirty="0" smtClean="0"/>
              <a:t>Persistent, mucus-watery diarrhea</a:t>
            </a:r>
          </a:p>
          <a:p>
            <a:pPr lvl="1">
              <a:defRPr/>
            </a:pPr>
            <a:r>
              <a:rPr lang="en-US" b="0" dirty="0" smtClean="0"/>
              <a:t>Vomiting and dehydration in infants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pPr>
              <a:defRPr/>
            </a:pPr>
            <a:r>
              <a:rPr lang="en-US" i="1" dirty="0" smtClean="0"/>
              <a:t>Salmonella</a:t>
            </a:r>
            <a:endParaRPr lang="en-US" i="1" dirty="0"/>
          </a:p>
        </p:txBody>
      </p:sp>
      <p:sp>
        <p:nvSpPr>
          <p:cNvPr id="3" name="Content Placeholder 2"/>
          <p:cNvSpPr>
            <a:spLocks noGrp="1"/>
          </p:cNvSpPr>
          <p:nvPr>
            <p:ph sz="half" idx="1"/>
          </p:nvPr>
        </p:nvSpPr>
        <p:spPr>
          <a:xfrm>
            <a:off x="457200" y="1143000"/>
            <a:ext cx="8229600" cy="5486400"/>
          </a:xfrm>
        </p:spPr>
        <p:txBody>
          <a:bodyPr>
            <a:normAutofit fontScale="92500" lnSpcReduction="10000"/>
          </a:bodyPr>
          <a:lstStyle/>
          <a:p>
            <a:pPr>
              <a:defRPr/>
            </a:pPr>
            <a:r>
              <a:rPr lang="en-US" b="0" dirty="0"/>
              <a:t>More than 2,500 </a:t>
            </a:r>
            <a:r>
              <a:rPr lang="en-US" b="0" i="1" dirty="0"/>
              <a:t>Salmonella </a:t>
            </a:r>
            <a:r>
              <a:rPr lang="en-US" b="0" dirty="0"/>
              <a:t>serotypes have been described and reported. </a:t>
            </a:r>
            <a:endParaRPr lang="en-US" b="0" dirty="0" smtClean="0"/>
          </a:p>
          <a:p>
            <a:pPr>
              <a:defRPr/>
            </a:pPr>
            <a:endParaRPr lang="en-US" b="0" dirty="0" smtClean="0"/>
          </a:p>
          <a:p>
            <a:pPr>
              <a:defRPr/>
            </a:pPr>
            <a:r>
              <a:rPr lang="en-US" b="0" dirty="0" smtClean="0"/>
              <a:t>Serotyping </a:t>
            </a:r>
            <a:r>
              <a:rPr lang="en-US" b="0" dirty="0"/>
              <a:t>regarding to this species is complex due to the multiple composition of the O-antigen and these are divided into </a:t>
            </a:r>
            <a:r>
              <a:rPr lang="en-US" b="0" dirty="0" err="1"/>
              <a:t>serogroups</a:t>
            </a:r>
            <a:r>
              <a:rPr lang="en-US" b="0" dirty="0"/>
              <a:t> or O groups, designated by the primary O factor(s) that are associated with the group. In addition, </a:t>
            </a:r>
            <a:r>
              <a:rPr lang="en-US" b="0" i="1" dirty="0"/>
              <a:t>Salmonella </a:t>
            </a:r>
            <a:r>
              <a:rPr lang="en-US" b="0" dirty="0"/>
              <a:t>is unique among enteric bacteria in that it can express two different </a:t>
            </a:r>
            <a:r>
              <a:rPr lang="en-US" b="0" dirty="0" err="1"/>
              <a:t>flagellin</a:t>
            </a:r>
            <a:r>
              <a:rPr lang="en-US" b="0" dirty="0"/>
              <a:t> antigens, referred to as Phase 1 and Phase 2. </a:t>
            </a:r>
            <a:endParaRPr lang="en-US" b="0" dirty="0" smtClean="0"/>
          </a:p>
          <a:p>
            <a:pPr>
              <a:defRPr/>
            </a:pPr>
            <a:endParaRPr lang="en-US" b="0" dirty="0" smtClean="0"/>
          </a:p>
          <a:p>
            <a:pPr>
              <a:defRPr/>
            </a:pPr>
            <a:r>
              <a:rPr lang="en-US" b="0" dirty="0" smtClean="0"/>
              <a:t>Examples </a:t>
            </a:r>
            <a:r>
              <a:rPr lang="en-US" b="0" dirty="0"/>
              <a:t>are </a:t>
            </a:r>
            <a:r>
              <a:rPr lang="en-US" b="0" i="1" dirty="0"/>
              <a:t>S. </a:t>
            </a:r>
            <a:r>
              <a:rPr lang="en-US" b="0" i="1" dirty="0" err="1"/>
              <a:t>Enteritidis</a:t>
            </a:r>
            <a:r>
              <a:rPr lang="en-US" b="0" dirty="0"/>
              <a:t> and </a:t>
            </a:r>
            <a:r>
              <a:rPr lang="en-US" b="0" i="1" dirty="0"/>
              <a:t>S. Newport</a:t>
            </a:r>
            <a:r>
              <a:rPr lang="en-US" b="0" dirty="0"/>
              <a:t>, which belong to </a:t>
            </a:r>
            <a:r>
              <a:rPr lang="en-US" b="0" dirty="0" err="1"/>
              <a:t>Serogroup</a:t>
            </a:r>
            <a:r>
              <a:rPr lang="en-US" b="0" dirty="0"/>
              <a:t> D and B, respectively. </a:t>
            </a:r>
          </a:p>
          <a:p>
            <a:pPr>
              <a:defRPr/>
            </a:pPr>
            <a:endParaRPr lang="en-US" b="0" dirty="0"/>
          </a:p>
          <a:p>
            <a:pPr>
              <a:defRPr/>
            </a:pPr>
            <a:endParaRPr lang="en-US" b="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3CFBE04-64E7-E24A-9DE1-710DFE471651}" type="slidenum">
              <a:rPr lang="en-US" smtClean="0"/>
              <a:pPr>
                <a:defRPr/>
              </a:pPr>
              <a:t>55</a:t>
            </a:fld>
            <a:endParaRPr lang="en-US"/>
          </a:p>
        </p:txBody>
      </p:sp>
      <p:sp>
        <p:nvSpPr>
          <p:cNvPr id="68610" name="Title 1"/>
          <p:cNvSpPr txBox="1">
            <a:spLocks/>
          </p:cNvSpPr>
          <p:nvPr/>
        </p:nvSpPr>
        <p:spPr bwMode="auto">
          <a:xfrm>
            <a:off x="6096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i="1">
                <a:solidFill>
                  <a:schemeClr val="tx2"/>
                </a:solidFill>
                <a:latin typeface="Arial" charset="0"/>
              </a:rPr>
              <a:t>Salmonella</a:t>
            </a:r>
          </a:p>
        </p:txBody>
      </p:sp>
      <p:sp>
        <p:nvSpPr>
          <p:cNvPr id="7" name="Content Placeholder 2"/>
          <p:cNvSpPr txBox="1">
            <a:spLocks/>
          </p:cNvSpPr>
          <p:nvPr/>
        </p:nvSpPr>
        <p:spPr>
          <a:xfrm>
            <a:off x="457200" y="1143000"/>
            <a:ext cx="8229600" cy="548640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b="0" dirty="0" smtClean="0"/>
              <a:t>Infect human (enteric fever)</a:t>
            </a:r>
          </a:p>
          <a:p>
            <a:pPr lvl="1">
              <a:defRPr/>
            </a:pPr>
            <a:r>
              <a:rPr lang="en-US" b="0" i="1" dirty="0" smtClean="0"/>
              <a:t>S. </a:t>
            </a:r>
            <a:r>
              <a:rPr lang="en-US" b="0" i="1" dirty="0" err="1" smtClean="0"/>
              <a:t>typhi</a:t>
            </a:r>
            <a:endParaRPr lang="en-US" b="0" i="1" dirty="0" smtClean="0"/>
          </a:p>
          <a:p>
            <a:pPr lvl="1">
              <a:defRPr/>
            </a:pPr>
            <a:r>
              <a:rPr lang="en-US" b="0" i="1" dirty="0" smtClean="0"/>
              <a:t>S. </a:t>
            </a:r>
            <a:r>
              <a:rPr lang="en-US" b="0" i="1" dirty="0" err="1" smtClean="0"/>
              <a:t>paratyphi</a:t>
            </a:r>
            <a:r>
              <a:rPr lang="en-US" b="0" i="1" dirty="0" smtClean="0"/>
              <a:t> A</a:t>
            </a:r>
          </a:p>
          <a:p>
            <a:pPr lvl="1">
              <a:defRPr/>
            </a:pPr>
            <a:r>
              <a:rPr lang="en-US" b="0" i="1" dirty="0" smtClean="0"/>
              <a:t>S. </a:t>
            </a:r>
            <a:r>
              <a:rPr lang="en-US" b="0" i="1" dirty="0" err="1" smtClean="0"/>
              <a:t>schottmuelleri</a:t>
            </a:r>
            <a:r>
              <a:rPr lang="en-US" b="0" i="1" dirty="0" smtClean="0"/>
              <a:t> (S. </a:t>
            </a:r>
            <a:r>
              <a:rPr lang="en-US" b="0" i="1" dirty="0" err="1" smtClean="0"/>
              <a:t>paratyphi</a:t>
            </a:r>
            <a:r>
              <a:rPr lang="en-US" b="0" i="1" dirty="0" smtClean="0"/>
              <a:t> B)</a:t>
            </a:r>
          </a:p>
          <a:p>
            <a:pPr lvl="1">
              <a:defRPr/>
            </a:pPr>
            <a:r>
              <a:rPr lang="en-US" b="0" i="1" dirty="0" smtClean="0"/>
              <a:t>S. </a:t>
            </a:r>
            <a:r>
              <a:rPr lang="en-US" b="0" i="1" dirty="0" err="1" smtClean="0"/>
              <a:t>hirschfeldii</a:t>
            </a:r>
            <a:endParaRPr lang="en-US" b="0" i="1" dirty="0" smtClean="0"/>
          </a:p>
          <a:p>
            <a:pPr lvl="1">
              <a:defRPr/>
            </a:pPr>
            <a:endParaRPr lang="en-US" b="0" dirty="0"/>
          </a:p>
          <a:p>
            <a:pPr>
              <a:defRPr/>
            </a:pPr>
            <a:r>
              <a:rPr lang="en-US" b="0" dirty="0" smtClean="0"/>
              <a:t>Infect animal and human</a:t>
            </a:r>
          </a:p>
          <a:p>
            <a:pPr lvl="1">
              <a:defRPr/>
            </a:pPr>
            <a:r>
              <a:rPr lang="en-US" b="0" i="1" dirty="0" smtClean="0"/>
              <a:t>S. </a:t>
            </a:r>
            <a:r>
              <a:rPr lang="en-US" b="0" i="1" dirty="0" err="1" smtClean="0"/>
              <a:t>choleraesuis</a:t>
            </a:r>
            <a:endParaRPr lang="en-US" b="0" i="1" dirty="0" smtClean="0"/>
          </a:p>
          <a:p>
            <a:pPr lvl="1">
              <a:defRPr/>
            </a:pPr>
            <a:r>
              <a:rPr lang="en-US" b="0" i="1" dirty="0" smtClean="0"/>
              <a:t>S. </a:t>
            </a:r>
            <a:r>
              <a:rPr lang="en-US" b="0" i="1" dirty="0" err="1" smtClean="0"/>
              <a:t>typhimurium</a:t>
            </a:r>
            <a:endParaRPr lang="en-US" b="0" i="1" dirty="0" smtClean="0"/>
          </a:p>
          <a:p>
            <a:pPr lvl="1">
              <a:defRPr/>
            </a:pPr>
            <a:r>
              <a:rPr lang="en-US" b="0" i="1" dirty="0" smtClean="0"/>
              <a:t>S. </a:t>
            </a:r>
            <a:r>
              <a:rPr lang="en-US" b="0" i="1" dirty="0" err="1" smtClean="0"/>
              <a:t>enteritidis</a:t>
            </a:r>
            <a:endParaRPr lang="en-US" b="0" i="1"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566"/>
            <a:ext cx="7772400" cy="1143000"/>
          </a:xfrm>
        </p:spPr>
        <p:txBody>
          <a:bodyPr>
            <a:noAutofit/>
          </a:bodyPr>
          <a:lstStyle/>
          <a:p>
            <a:pPr>
              <a:defRPr/>
            </a:pPr>
            <a:r>
              <a:rPr lang="en-US" sz="3500" dirty="0" smtClean="0"/>
              <a:t>Serotyping of Gram-positive bacteria</a:t>
            </a:r>
            <a:endParaRPr lang="en-US" sz="3500" dirty="0"/>
          </a:p>
        </p:txBody>
      </p:sp>
      <p:sp>
        <p:nvSpPr>
          <p:cNvPr id="3" name="Content Placeholder 2"/>
          <p:cNvSpPr>
            <a:spLocks noGrp="1"/>
          </p:cNvSpPr>
          <p:nvPr>
            <p:ph sz="half" idx="1"/>
          </p:nvPr>
        </p:nvSpPr>
        <p:spPr>
          <a:xfrm>
            <a:off x="457200" y="1600200"/>
            <a:ext cx="8229600" cy="4525963"/>
          </a:xfrm>
        </p:spPr>
        <p:txBody>
          <a:bodyPr>
            <a:normAutofit fontScale="85000" lnSpcReduction="10000"/>
          </a:bodyPr>
          <a:lstStyle/>
          <a:p>
            <a:pPr>
              <a:defRPr/>
            </a:pPr>
            <a:r>
              <a:rPr lang="en-US" sz="2900" i="1" dirty="0" smtClean="0"/>
              <a:t>Listeria </a:t>
            </a:r>
            <a:r>
              <a:rPr lang="en-US" sz="2900" i="1" dirty="0" err="1" smtClean="0"/>
              <a:t>monocytogenes</a:t>
            </a:r>
            <a:r>
              <a:rPr lang="en-US" sz="2900" i="1" dirty="0" smtClean="0"/>
              <a:t>:</a:t>
            </a:r>
          </a:p>
          <a:p>
            <a:pPr lvl="1">
              <a:defRPr/>
            </a:pPr>
            <a:r>
              <a:rPr lang="en-US" sz="2700" b="0" dirty="0" smtClean="0"/>
              <a:t>Based </a:t>
            </a:r>
            <a:r>
              <a:rPr lang="en-US" sz="2700" b="0" dirty="0"/>
              <a:t>on the combination of somatic (O; </a:t>
            </a:r>
            <a:r>
              <a:rPr lang="en-US" sz="2700" b="0" dirty="0" err="1"/>
              <a:t>teichoic</a:t>
            </a:r>
            <a:r>
              <a:rPr lang="en-US" sz="2700" b="0" dirty="0"/>
              <a:t> acids) and </a:t>
            </a:r>
            <a:r>
              <a:rPr lang="en-US" sz="2700" b="0" dirty="0" err="1"/>
              <a:t>flagellar</a:t>
            </a:r>
            <a:r>
              <a:rPr lang="en-US" sz="2700" b="0" dirty="0"/>
              <a:t> (H) antigens. </a:t>
            </a:r>
            <a:endParaRPr lang="en-US" sz="2700" b="0" dirty="0" smtClean="0"/>
          </a:p>
          <a:p>
            <a:pPr lvl="1">
              <a:defRPr/>
            </a:pPr>
            <a:r>
              <a:rPr lang="en-US" sz="2700" b="0" dirty="0" smtClean="0"/>
              <a:t>Serological </a:t>
            </a:r>
            <a:r>
              <a:rPr lang="en-US" sz="2700" b="0" dirty="0"/>
              <a:t>confirmation is not necessary for regulatory identification of </a:t>
            </a:r>
            <a:r>
              <a:rPr lang="en-US" sz="2700" b="0" i="1" dirty="0"/>
              <a:t>L. </a:t>
            </a:r>
            <a:r>
              <a:rPr lang="en-US" sz="2700" b="0" i="1" dirty="0" err="1"/>
              <a:t>monocytogenes</a:t>
            </a:r>
            <a:r>
              <a:rPr lang="en-US" sz="2700" b="0" dirty="0"/>
              <a:t>, it is useful for determining the prevalence of specific serotypes in epidemiological studies and for environmental recontamination tracking. </a:t>
            </a:r>
            <a:endParaRPr lang="en-US" sz="2700" b="0" dirty="0" smtClean="0"/>
          </a:p>
          <a:p>
            <a:pPr lvl="1">
              <a:defRPr/>
            </a:pPr>
            <a:r>
              <a:rPr lang="en-US" sz="2700" b="0" dirty="0" smtClean="0"/>
              <a:t>Strains </a:t>
            </a:r>
            <a:r>
              <a:rPr lang="en-US" sz="2700" b="0" dirty="0"/>
              <a:t>of </a:t>
            </a:r>
            <a:r>
              <a:rPr lang="en-US" sz="2700" b="0" i="1" dirty="0"/>
              <a:t>L. </a:t>
            </a:r>
            <a:r>
              <a:rPr lang="en-US" sz="2700" b="0" i="1" dirty="0" err="1"/>
              <a:t>monocytogenes</a:t>
            </a:r>
            <a:r>
              <a:rPr lang="en-US" sz="2700" b="0" i="1" dirty="0"/>
              <a:t> </a:t>
            </a:r>
            <a:r>
              <a:rPr lang="en-US" sz="2700" b="0" dirty="0"/>
              <a:t>can be assigned to 13 different serotypes, based on their combination of O- and H-antigens. </a:t>
            </a:r>
            <a:endParaRPr lang="en-US" sz="2700" b="0" dirty="0" smtClean="0"/>
          </a:p>
          <a:p>
            <a:pPr lvl="1">
              <a:defRPr/>
            </a:pPr>
            <a:r>
              <a:rPr lang="en-US" sz="2700" b="0" dirty="0" smtClean="0"/>
              <a:t>While </a:t>
            </a:r>
            <a:r>
              <a:rPr lang="en-US" sz="2700" b="0" dirty="0"/>
              <a:t>all of them are considered to be potentially pathogenic, most (&gt;95%) human clinical isolates belong to three serotypes 1/2a, 1/2b, and 4b. </a:t>
            </a:r>
          </a:p>
          <a:p>
            <a:pPr>
              <a:defRPr/>
            </a:pPr>
            <a:endParaRPr lang="en-US" b="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0CC9B60-E126-8A4A-90D9-181C3B0073C8}" type="slidenum">
              <a:rPr lang="en-US" smtClean="0"/>
              <a:pPr>
                <a:defRPr/>
              </a:pPr>
              <a:t>57</a:t>
            </a:fld>
            <a:endParaRPr lang="en-US"/>
          </a:p>
        </p:txBody>
      </p:sp>
      <p:sp>
        <p:nvSpPr>
          <p:cNvPr id="6" name="Title 1"/>
          <p:cNvSpPr txBox="1">
            <a:spLocks/>
          </p:cNvSpPr>
          <p:nvPr/>
        </p:nvSpPr>
        <p:spPr>
          <a:xfrm>
            <a:off x="685800" y="152400"/>
            <a:ext cx="7772400" cy="1143000"/>
          </a:xfrm>
          <a:prstGeom prst="rect">
            <a:avLst/>
          </a:prstGeom>
        </p:spPr>
        <p:txBody>
          <a:bodyPr>
            <a:normAutofit fontScale="97500"/>
          </a:bodyPr>
          <a:lstStyle>
            <a:lvl1pPr algn="ctr" rtl="0" eaLnBrk="0" fontAlgn="base" hangingPunct="0">
              <a:spcBef>
                <a:spcPct val="0"/>
              </a:spcBef>
              <a:spcAft>
                <a:spcPct val="0"/>
              </a:spcAft>
              <a:defRPr sz="4400" b="1">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Arial" charset="0"/>
                <a:ea typeface="ＭＳ Ｐゴシック" charset="0"/>
              </a:defRPr>
            </a:lvl6pPr>
            <a:lvl7pPr marL="914400" algn="ctr" rtl="0" fontAlgn="base">
              <a:spcBef>
                <a:spcPct val="0"/>
              </a:spcBef>
              <a:spcAft>
                <a:spcPct val="0"/>
              </a:spcAft>
              <a:defRPr sz="4400" b="1">
                <a:solidFill>
                  <a:schemeClr val="tx2"/>
                </a:solidFill>
                <a:latin typeface="Arial" charset="0"/>
                <a:ea typeface="ＭＳ Ｐゴシック" charset="0"/>
              </a:defRPr>
            </a:lvl7pPr>
            <a:lvl8pPr marL="1371600" algn="ctr" rtl="0" fontAlgn="base">
              <a:spcBef>
                <a:spcPct val="0"/>
              </a:spcBef>
              <a:spcAft>
                <a:spcPct val="0"/>
              </a:spcAft>
              <a:defRPr sz="4400" b="1">
                <a:solidFill>
                  <a:schemeClr val="tx2"/>
                </a:solidFill>
                <a:latin typeface="Arial" charset="0"/>
                <a:ea typeface="ＭＳ Ｐゴシック" charset="0"/>
              </a:defRPr>
            </a:lvl8pPr>
            <a:lvl9pPr marL="1828800" algn="ctr" rtl="0" fontAlgn="base">
              <a:spcBef>
                <a:spcPct val="0"/>
              </a:spcBef>
              <a:spcAft>
                <a:spcPct val="0"/>
              </a:spcAft>
              <a:defRPr sz="4400" b="1">
                <a:solidFill>
                  <a:schemeClr val="tx2"/>
                </a:solidFill>
                <a:latin typeface="Arial" charset="0"/>
                <a:ea typeface="ＭＳ Ｐゴシック" charset="0"/>
              </a:defRPr>
            </a:lvl9pPr>
          </a:lstStyle>
          <a:p>
            <a:pPr>
              <a:defRPr/>
            </a:pPr>
            <a:r>
              <a:rPr lang="en-US" i="1" dirty="0" err="1" smtClean="0"/>
              <a:t>Shigella</a:t>
            </a:r>
            <a:endParaRPr lang="en-US" i="1" dirty="0"/>
          </a:p>
        </p:txBody>
      </p:sp>
      <p:sp>
        <p:nvSpPr>
          <p:cNvPr id="70659" name="Content Placeholder 2"/>
          <p:cNvSpPr txBox="1">
            <a:spLocks/>
          </p:cNvSpPr>
          <p:nvPr/>
        </p:nvSpPr>
        <p:spPr bwMode="auto">
          <a:xfrm>
            <a:off x="685800" y="11430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000" dirty="0"/>
              <a:t>According to the difference of O antigen, </a:t>
            </a:r>
            <a:r>
              <a:rPr lang="en-US" sz="3000" i="1" dirty="0" err="1"/>
              <a:t>Shigella</a:t>
            </a:r>
            <a:r>
              <a:rPr lang="en-US" sz="3000" i="1" dirty="0"/>
              <a:t> </a:t>
            </a:r>
            <a:r>
              <a:rPr lang="en-US" sz="3000" dirty="0"/>
              <a:t>strains are divided into 4 groups:</a:t>
            </a:r>
          </a:p>
          <a:p>
            <a:pPr lvl="1">
              <a:spcBef>
                <a:spcPct val="20000"/>
              </a:spcBef>
              <a:buFontTx/>
              <a:buChar char="–"/>
            </a:pPr>
            <a:endParaRPr lang="en-US" sz="2600" dirty="0"/>
          </a:p>
          <a:p>
            <a:pPr lvl="1">
              <a:spcBef>
                <a:spcPct val="20000"/>
              </a:spcBef>
              <a:buFontTx/>
              <a:buChar char="–"/>
            </a:pPr>
            <a:r>
              <a:rPr lang="en-US" sz="2600" i="1" dirty="0"/>
              <a:t>S. </a:t>
            </a:r>
            <a:r>
              <a:rPr lang="en-US" sz="2600" i="1" dirty="0" err="1"/>
              <a:t>dysenteriae</a:t>
            </a:r>
            <a:endParaRPr lang="en-US" sz="2600" i="1" dirty="0"/>
          </a:p>
          <a:p>
            <a:pPr lvl="1">
              <a:spcBef>
                <a:spcPct val="20000"/>
              </a:spcBef>
              <a:buFontTx/>
              <a:buChar char="–"/>
            </a:pPr>
            <a:r>
              <a:rPr lang="en-US" sz="2600" i="1" dirty="0"/>
              <a:t>S. </a:t>
            </a:r>
            <a:r>
              <a:rPr lang="en-US" sz="2600" i="1" dirty="0" err="1"/>
              <a:t>flexneri</a:t>
            </a:r>
            <a:endParaRPr lang="en-US" sz="2600" i="1" dirty="0"/>
          </a:p>
          <a:p>
            <a:pPr lvl="1">
              <a:spcBef>
                <a:spcPct val="20000"/>
              </a:spcBef>
              <a:buFontTx/>
              <a:buChar char="–"/>
            </a:pPr>
            <a:r>
              <a:rPr lang="en-US" sz="2600" i="1" dirty="0"/>
              <a:t>S. </a:t>
            </a:r>
            <a:r>
              <a:rPr lang="en-US" sz="2600" i="1" dirty="0" err="1"/>
              <a:t>boydii</a:t>
            </a:r>
            <a:endParaRPr lang="en-US" sz="2600" i="1" dirty="0"/>
          </a:p>
          <a:p>
            <a:pPr lvl="1">
              <a:spcBef>
                <a:spcPct val="20000"/>
              </a:spcBef>
              <a:buFontTx/>
              <a:buChar char="–"/>
            </a:pPr>
            <a:r>
              <a:rPr lang="en-US" sz="2600" i="1" dirty="0"/>
              <a:t>S. </a:t>
            </a:r>
            <a:r>
              <a:rPr lang="en-US" sz="2600" i="1" dirty="0" err="1"/>
              <a:t>sonnei</a:t>
            </a:r>
            <a:endParaRPr lang="en-US" sz="2600"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B10888B-A804-6A48-8128-07876044C2A5}" type="slidenum">
              <a:rPr lang="en-US" smtClean="0"/>
              <a:pPr>
                <a:defRPr/>
              </a:pPr>
              <a:t>58</a:t>
            </a:fld>
            <a:endParaRPr lang="en-US"/>
          </a:p>
        </p:txBody>
      </p:sp>
      <p:sp>
        <p:nvSpPr>
          <p:cNvPr id="3" name="Title 1"/>
          <p:cNvSpPr txBox="1">
            <a:spLocks/>
          </p:cNvSpPr>
          <p:nvPr/>
        </p:nvSpPr>
        <p:spPr>
          <a:xfrm>
            <a:off x="685800" y="152400"/>
            <a:ext cx="7772400" cy="1143000"/>
          </a:xfrm>
          <a:prstGeom prst="rect">
            <a:avLst/>
          </a:prstGeom>
        </p:spPr>
        <p:txBody>
          <a:bodyPr>
            <a:normAutofit fontScale="97500"/>
          </a:bodyPr>
          <a:lstStyle>
            <a:lvl1pPr algn="ctr" rtl="0" eaLnBrk="0" fontAlgn="base" hangingPunct="0">
              <a:spcBef>
                <a:spcPct val="0"/>
              </a:spcBef>
              <a:spcAft>
                <a:spcPct val="0"/>
              </a:spcAft>
              <a:defRPr sz="4400" b="1">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Arial" charset="0"/>
                <a:ea typeface="ＭＳ Ｐゴシック" charset="0"/>
              </a:defRPr>
            </a:lvl6pPr>
            <a:lvl7pPr marL="914400" algn="ctr" rtl="0" fontAlgn="base">
              <a:spcBef>
                <a:spcPct val="0"/>
              </a:spcBef>
              <a:spcAft>
                <a:spcPct val="0"/>
              </a:spcAft>
              <a:defRPr sz="4400" b="1">
                <a:solidFill>
                  <a:schemeClr val="tx2"/>
                </a:solidFill>
                <a:latin typeface="Arial" charset="0"/>
                <a:ea typeface="ＭＳ Ｐゴシック" charset="0"/>
              </a:defRPr>
            </a:lvl7pPr>
            <a:lvl8pPr marL="1371600" algn="ctr" rtl="0" fontAlgn="base">
              <a:spcBef>
                <a:spcPct val="0"/>
              </a:spcBef>
              <a:spcAft>
                <a:spcPct val="0"/>
              </a:spcAft>
              <a:defRPr sz="4400" b="1">
                <a:solidFill>
                  <a:schemeClr val="tx2"/>
                </a:solidFill>
                <a:latin typeface="Arial" charset="0"/>
                <a:ea typeface="ＭＳ Ｐゴシック" charset="0"/>
              </a:defRPr>
            </a:lvl8pPr>
            <a:lvl9pPr marL="1828800" algn="ctr" rtl="0" fontAlgn="base">
              <a:spcBef>
                <a:spcPct val="0"/>
              </a:spcBef>
              <a:spcAft>
                <a:spcPct val="0"/>
              </a:spcAft>
              <a:defRPr sz="4400" b="1">
                <a:solidFill>
                  <a:schemeClr val="tx2"/>
                </a:solidFill>
                <a:latin typeface="Arial" charset="0"/>
                <a:ea typeface="ＭＳ Ｐゴシック" charset="0"/>
              </a:defRPr>
            </a:lvl9pPr>
          </a:lstStyle>
          <a:p>
            <a:pPr>
              <a:defRPr/>
            </a:pPr>
            <a:r>
              <a:rPr lang="en-US" i="1" dirty="0" err="1" smtClean="0"/>
              <a:t>Shigella</a:t>
            </a:r>
            <a:endParaRPr lang="en-US" i="1" dirty="0"/>
          </a:p>
        </p:txBody>
      </p:sp>
      <p:sp>
        <p:nvSpPr>
          <p:cNvPr id="71683" name="Content Placeholder 2"/>
          <p:cNvSpPr txBox="1">
            <a:spLocks/>
          </p:cNvSpPr>
          <p:nvPr/>
        </p:nvSpPr>
        <p:spPr bwMode="auto">
          <a:xfrm>
            <a:off x="381000" y="11430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000" i="1" dirty="0" err="1"/>
              <a:t>Shigella</a:t>
            </a:r>
            <a:r>
              <a:rPr lang="en-US" sz="3000" i="1" dirty="0"/>
              <a:t> </a:t>
            </a:r>
            <a:r>
              <a:rPr lang="en-US" sz="3000" i="1" dirty="0" err="1"/>
              <a:t>dysenteriae</a:t>
            </a:r>
            <a:r>
              <a:rPr lang="en-US" sz="3000" i="1" dirty="0"/>
              <a:t> </a:t>
            </a:r>
            <a:r>
              <a:rPr lang="en-US" sz="3000" dirty="0"/>
              <a:t>can </a:t>
            </a:r>
            <a:r>
              <a:rPr lang="en-US" sz="3000" dirty="0" err="1"/>
              <a:t>produe</a:t>
            </a:r>
            <a:r>
              <a:rPr lang="en-US" sz="3000" dirty="0"/>
              <a:t> an exotoxin called as </a:t>
            </a:r>
            <a:r>
              <a:rPr lang="en-US" sz="3000" dirty="0" err="1"/>
              <a:t>shiga</a:t>
            </a:r>
            <a:r>
              <a:rPr lang="en-US" sz="3000" dirty="0"/>
              <a:t>-toxin which is similar to Vero toxin (VT) of EHEC. </a:t>
            </a:r>
          </a:p>
          <a:p>
            <a:pPr>
              <a:spcBef>
                <a:spcPct val="20000"/>
              </a:spcBef>
              <a:buFontTx/>
              <a:buChar char="•"/>
            </a:pPr>
            <a:endParaRPr lang="en-US" sz="3000" dirty="0"/>
          </a:p>
          <a:p>
            <a:pPr>
              <a:spcBef>
                <a:spcPct val="20000"/>
              </a:spcBef>
              <a:buFontTx/>
              <a:buChar char="•"/>
            </a:pPr>
            <a:r>
              <a:rPr lang="en-US" sz="3000" dirty="0"/>
              <a:t>Shiga-toxin is </a:t>
            </a:r>
            <a:r>
              <a:rPr lang="en-US" sz="3000" dirty="0" err="1"/>
              <a:t>enterotoxic</a:t>
            </a:r>
            <a:r>
              <a:rPr lang="en-US" sz="3000" dirty="0"/>
              <a:t>, cytotoxic, and neurotoxic.</a:t>
            </a:r>
          </a:p>
          <a:p>
            <a:pPr>
              <a:spcBef>
                <a:spcPct val="20000"/>
              </a:spcBef>
              <a:buFontTx/>
              <a:buChar char="•"/>
            </a:pPr>
            <a:endParaRPr lang="en-US" sz="3000" dirty="0"/>
          </a:p>
          <a:p>
            <a:pPr>
              <a:spcBef>
                <a:spcPct val="20000"/>
              </a:spcBef>
              <a:buFontTx/>
              <a:buChar char="•"/>
            </a:pPr>
            <a:r>
              <a:rPr lang="en-US" sz="3000" dirty="0"/>
              <a:t>The dysentery caused by this microbe is more serious than that by the other three groups.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3D7DF-EA53-5845-80C8-E68CFFA6F497}" type="slidenum">
              <a:rPr lang="en-US" smtClean="0"/>
              <a:pPr>
                <a:defRPr/>
              </a:pPr>
              <a:t>59</a:t>
            </a:fld>
            <a:endParaRPr lang="en-US"/>
          </a:p>
        </p:txBody>
      </p:sp>
      <p:sp>
        <p:nvSpPr>
          <p:cNvPr id="72706"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Nucleic acid based assays</a:t>
            </a:r>
          </a:p>
        </p:txBody>
      </p:sp>
      <p:sp>
        <p:nvSpPr>
          <p:cNvPr id="72707" name="Content Placeholder 2"/>
          <p:cNvSpPr txBox="1">
            <a:spLocks/>
          </p:cNvSpPr>
          <p:nvPr/>
        </p:nvSpPr>
        <p:spPr bwMode="auto">
          <a:xfrm>
            <a:off x="381000" y="1295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200" dirty="0"/>
              <a:t>Rapid analysis that used nucleic acid hybridization and nucleic acid amplification techniques offer more sensitivity and specificity than culture based methods as well as dramatic reduction in the time to get results. </a:t>
            </a:r>
          </a:p>
          <a:p>
            <a:pPr>
              <a:spcBef>
                <a:spcPct val="20000"/>
              </a:spcBef>
              <a:buFontTx/>
              <a:buChar char="•"/>
            </a:pPr>
            <a:r>
              <a:rPr lang="en-US" sz="3200" dirty="0"/>
              <a:t>Many methods have also achieved the high level automation, facilitating their application as routine sample screening assays.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F4DA82B-38A8-9649-81F0-08F51CEF7821}" type="slidenum">
              <a:rPr lang="en-US" smtClean="0"/>
              <a:pPr>
                <a:defRPr/>
              </a:pPr>
              <a:t>6</a:t>
            </a:fld>
            <a:endParaRPr lang="en-US"/>
          </a:p>
        </p:txBody>
      </p:sp>
      <p:sp>
        <p:nvSpPr>
          <p:cNvPr id="22530" name="Content Placeholder 2"/>
          <p:cNvSpPr txBox="1">
            <a:spLocks/>
          </p:cNvSpPr>
          <p:nvPr/>
        </p:nvSpPr>
        <p:spPr bwMode="auto">
          <a:xfrm>
            <a:off x="457200" y="1143000"/>
            <a:ext cx="8355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a:t>A complete series of tests is often required before any identification can be confirmed. </a:t>
            </a:r>
          </a:p>
          <a:p>
            <a:pPr>
              <a:spcBef>
                <a:spcPct val="20000"/>
              </a:spcBef>
              <a:buFontTx/>
              <a:buChar char="•"/>
            </a:pPr>
            <a:r>
              <a:rPr lang="en-US" sz="2500" dirty="0"/>
              <a:t>Require several days as they rely on the ability of the organisms to multiply to visible colonies. </a:t>
            </a:r>
          </a:p>
          <a:p>
            <a:pPr lvl="1">
              <a:spcBef>
                <a:spcPct val="20000"/>
              </a:spcBef>
              <a:buFontTx/>
              <a:buChar char="–"/>
            </a:pPr>
            <a:r>
              <a:rPr lang="en-US" sz="2500" dirty="0"/>
              <a:t>Culture medium preparation</a:t>
            </a:r>
          </a:p>
          <a:p>
            <a:pPr lvl="1">
              <a:spcBef>
                <a:spcPct val="20000"/>
              </a:spcBef>
              <a:buFontTx/>
              <a:buChar char="–"/>
            </a:pPr>
            <a:r>
              <a:rPr lang="en-US" sz="2500" dirty="0"/>
              <a:t>Inoculation of plates </a:t>
            </a:r>
          </a:p>
          <a:p>
            <a:pPr lvl="1">
              <a:spcBef>
                <a:spcPct val="20000"/>
              </a:spcBef>
              <a:buFontTx/>
              <a:buChar char="–"/>
            </a:pPr>
            <a:r>
              <a:rPr lang="en-US" sz="2500" dirty="0"/>
              <a:t>Colony counting makes these methods labor intensive </a:t>
            </a:r>
          </a:p>
          <a:p>
            <a:pPr>
              <a:spcBef>
                <a:spcPct val="20000"/>
              </a:spcBef>
              <a:buFontTx/>
              <a:buChar char="•"/>
            </a:pPr>
            <a:endParaRPr lang="en-US" sz="2500" dirty="0"/>
          </a:p>
          <a:p>
            <a:pPr>
              <a:spcBef>
                <a:spcPct val="20000"/>
              </a:spcBef>
              <a:buFontTx/>
              <a:buChar char="•"/>
            </a:pPr>
            <a:r>
              <a:rPr lang="en-US" sz="2500" dirty="0"/>
              <a:t>Regarded as the golden standard often takes days to complete the identification of viable pathogens. </a:t>
            </a:r>
          </a:p>
          <a:p>
            <a:pPr>
              <a:spcBef>
                <a:spcPct val="20000"/>
              </a:spcBef>
              <a:buFontTx/>
              <a:buChar char="•"/>
            </a:pPr>
            <a:endParaRPr lang="en-US" sz="2500" dirty="0"/>
          </a:p>
          <a:p>
            <a:pPr>
              <a:spcBef>
                <a:spcPct val="20000"/>
              </a:spcBef>
              <a:buFontTx/>
              <a:buChar char="•"/>
            </a:pPr>
            <a:r>
              <a:rPr lang="en-US" sz="2500" dirty="0"/>
              <a:t>Any modification that reduces the analysis time can technically be called rapid method.</a:t>
            </a:r>
          </a:p>
        </p:txBody>
      </p:sp>
      <p:sp>
        <p:nvSpPr>
          <p:cNvPr id="22531" name="Title 1"/>
          <p:cNvSpPr txBox="1">
            <a:spLocks/>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Conventional methods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99FABCC-E2BB-B64F-ABE7-8A87540E4270}" type="slidenum">
              <a:rPr lang="en-US" smtClean="0"/>
              <a:pPr>
                <a:defRPr/>
              </a:pPr>
              <a:t>60</a:t>
            </a:fld>
            <a:endParaRPr lang="en-US"/>
          </a:p>
        </p:txBody>
      </p:sp>
      <p:sp>
        <p:nvSpPr>
          <p:cNvPr id="73730"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Nucleic acid based assays</a:t>
            </a:r>
          </a:p>
        </p:txBody>
      </p:sp>
      <p:sp>
        <p:nvSpPr>
          <p:cNvPr id="73731" name="Content Placeholder 2"/>
          <p:cNvSpPr txBox="1">
            <a:spLocks/>
          </p:cNvSpPr>
          <p:nvPr/>
        </p:nvSpPr>
        <p:spPr bwMode="auto">
          <a:xfrm>
            <a:off x="381000" y="1295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3200" dirty="0"/>
              <a:t>DNA probe and PCR has been developed commercially for detecting food pathogens.</a:t>
            </a:r>
          </a:p>
          <a:p>
            <a:pPr>
              <a:spcBef>
                <a:spcPct val="20000"/>
              </a:spcBef>
              <a:buFontTx/>
              <a:buChar char="•"/>
            </a:pPr>
            <a:endParaRPr lang="en-US" sz="3200" dirty="0"/>
          </a:p>
          <a:p>
            <a:pPr>
              <a:spcBef>
                <a:spcPct val="20000"/>
              </a:spcBef>
              <a:buFontTx/>
              <a:buChar char="•"/>
            </a:pPr>
            <a:r>
              <a:rPr lang="en-US" sz="3200" dirty="0"/>
              <a:t>DNA based molecular typing methods:</a:t>
            </a:r>
          </a:p>
          <a:p>
            <a:pPr lvl="1">
              <a:spcBef>
                <a:spcPct val="20000"/>
              </a:spcBef>
              <a:buFontTx/>
              <a:buChar char="–"/>
            </a:pPr>
            <a:r>
              <a:rPr lang="en-US" sz="2800" dirty="0"/>
              <a:t>Pulse Field Gel Electrophoresis (PFGE)</a:t>
            </a:r>
          </a:p>
          <a:p>
            <a:pPr lvl="1">
              <a:spcBef>
                <a:spcPct val="20000"/>
              </a:spcBef>
              <a:buFontTx/>
              <a:buChar char="–"/>
            </a:pPr>
            <a:r>
              <a:rPr lang="en-US" sz="2800" dirty="0"/>
              <a:t>Restriction Fragment Length Polymorphism (RFLP)</a:t>
            </a:r>
          </a:p>
          <a:p>
            <a:pPr lvl="1">
              <a:spcBef>
                <a:spcPct val="20000"/>
              </a:spcBef>
              <a:buFontTx/>
              <a:buChar char="–"/>
            </a:pPr>
            <a:r>
              <a:rPr lang="en-US" sz="2800" dirty="0" err="1"/>
              <a:t>Ribotyping</a:t>
            </a:r>
            <a:r>
              <a:rPr lang="en-US" sz="2800" dirty="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E38914D-6172-5946-BBC5-44C0A75BFC0F}" type="slidenum">
              <a:rPr lang="en-US" smtClean="0"/>
              <a:pPr>
                <a:defRPr/>
              </a:pPr>
              <a:t>61</a:t>
            </a:fld>
            <a:endParaRPr lang="en-US"/>
          </a:p>
        </p:txBody>
      </p:sp>
      <p:sp>
        <p:nvSpPr>
          <p:cNvPr id="74754"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000" b="1" dirty="0">
                <a:solidFill>
                  <a:schemeClr val="tx2"/>
                </a:solidFill>
                <a:latin typeface="Arial" charset="0"/>
              </a:rPr>
              <a:t>DNA HYBRIDIZATION</a:t>
            </a:r>
          </a:p>
        </p:txBody>
      </p:sp>
      <p:sp>
        <p:nvSpPr>
          <p:cNvPr id="74755" name="Content Placeholder 2"/>
          <p:cNvSpPr txBox="1">
            <a:spLocks/>
          </p:cNvSpPr>
          <p:nvPr/>
        </p:nvSpPr>
        <p:spPr bwMode="auto">
          <a:xfrm>
            <a:off x="457200" y="7620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a:t>Based on the presence or absence of particular genes</a:t>
            </a:r>
            <a:r>
              <a:rPr lang="en-US" sz="2500" dirty="0" smtClean="0"/>
              <a:t>.</a:t>
            </a:r>
          </a:p>
          <a:p>
            <a:pPr>
              <a:spcBef>
                <a:spcPct val="20000"/>
              </a:spcBef>
              <a:buFontTx/>
              <a:buChar char="•"/>
            </a:pPr>
            <a:endParaRPr lang="en-US" sz="2500" dirty="0"/>
          </a:p>
          <a:p>
            <a:pPr>
              <a:spcBef>
                <a:spcPct val="20000"/>
              </a:spcBef>
              <a:buFontTx/>
              <a:buChar char="•"/>
            </a:pPr>
            <a:r>
              <a:rPr lang="en-US" sz="2500" dirty="0"/>
              <a:t>A gene probe is composed of nucleic acid molecules; most often double stranded DNA. (entire gene or a fragment of a gene with a known function.</a:t>
            </a:r>
            <a:r>
              <a:rPr lang="en-US" sz="2500" dirty="0" smtClean="0"/>
              <a:t>)</a:t>
            </a:r>
          </a:p>
          <a:p>
            <a:pPr>
              <a:spcBef>
                <a:spcPct val="20000"/>
              </a:spcBef>
              <a:buFontTx/>
              <a:buChar char="•"/>
            </a:pPr>
            <a:endParaRPr lang="en-US" sz="2500" dirty="0"/>
          </a:p>
          <a:p>
            <a:pPr>
              <a:spcBef>
                <a:spcPct val="20000"/>
              </a:spcBef>
              <a:buFontTx/>
              <a:buChar char="•"/>
            </a:pPr>
            <a:r>
              <a:rPr lang="en-US" sz="2500" dirty="0"/>
              <a:t>Short pieces of single stranded DNA can be synthesized, based on the nucleotide sequence of the known gene</a:t>
            </a:r>
            <a:r>
              <a:rPr lang="en-US" sz="2500" dirty="0" smtClean="0"/>
              <a:t>.</a:t>
            </a:r>
          </a:p>
          <a:p>
            <a:pPr>
              <a:spcBef>
                <a:spcPct val="20000"/>
              </a:spcBef>
              <a:buFontTx/>
              <a:buChar char="•"/>
            </a:pPr>
            <a:endParaRPr lang="en-US" sz="2500" dirty="0"/>
          </a:p>
          <a:p>
            <a:pPr>
              <a:spcBef>
                <a:spcPct val="20000"/>
              </a:spcBef>
              <a:buFontTx/>
              <a:buChar char="•"/>
            </a:pPr>
            <a:r>
              <a:rPr lang="en-US" sz="2500" dirty="0"/>
              <a:t>DNA probes must be denatured before hybridization reaction, whereas, RNA probes need not be denatured. </a:t>
            </a:r>
            <a:endParaRPr lang="en-US" sz="2500" dirty="0" smtClean="0"/>
          </a:p>
          <a:p>
            <a:pPr>
              <a:spcBef>
                <a:spcPct val="20000"/>
              </a:spcBef>
              <a:buFontTx/>
              <a:buChar char="•"/>
            </a:pPr>
            <a:endParaRPr lang="en-US" sz="2500" dirty="0"/>
          </a:p>
          <a:p>
            <a:pPr>
              <a:spcBef>
                <a:spcPct val="20000"/>
              </a:spcBef>
              <a:buFontTx/>
              <a:buChar char="•"/>
            </a:pPr>
            <a:r>
              <a:rPr lang="en-US" sz="2500" dirty="0"/>
              <a:t>Gene probes can be labeled with radioactive substances by two </a:t>
            </a:r>
            <a:r>
              <a:rPr lang="en-US" sz="2500" dirty="0" smtClean="0"/>
              <a:t>methods: </a:t>
            </a:r>
            <a:r>
              <a:rPr lang="en-US" sz="2500" dirty="0"/>
              <a:t>Nick translation and random priming technique. </a:t>
            </a:r>
          </a:p>
          <a:p>
            <a:pPr>
              <a:spcBef>
                <a:spcPct val="20000"/>
              </a:spcBef>
              <a:buFontTx/>
              <a:buChar char="•"/>
            </a:pPr>
            <a:endParaRPr lang="en-US" sz="25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2F1BC42-1DBD-074D-B928-C29AC918EC5C}" type="slidenum">
              <a:rPr lang="en-US" smtClean="0"/>
              <a:pPr>
                <a:defRPr/>
              </a:pPr>
              <a:t>62</a:t>
            </a:fld>
            <a:endParaRPr lang="en-US"/>
          </a:p>
        </p:txBody>
      </p:sp>
      <p:sp>
        <p:nvSpPr>
          <p:cNvPr id="75778" name="Title 1"/>
          <p:cNvSpPr txBox="1">
            <a:spLocks/>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DNA HYBRIDIZATION</a:t>
            </a:r>
          </a:p>
        </p:txBody>
      </p:sp>
      <p:sp>
        <p:nvSpPr>
          <p:cNvPr id="75779" name="Content Placeholder 2"/>
          <p:cNvSpPr txBox="1">
            <a:spLocks/>
          </p:cNvSpPr>
          <p:nvPr/>
        </p:nvSpPr>
        <p:spPr bwMode="auto">
          <a:xfrm>
            <a:off x="457200" y="15240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a:t>Oligonucleotide probes are usually labeled at 5 with 32p, using bacteriophage T4 polynucleotide kinase and gamma AT 32p.</a:t>
            </a:r>
          </a:p>
          <a:p>
            <a:pPr>
              <a:spcBef>
                <a:spcPct val="20000"/>
              </a:spcBef>
              <a:buFontTx/>
              <a:buChar char="•"/>
            </a:pPr>
            <a:r>
              <a:rPr lang="en-US" sz="2500" dirty="0"/>
              <a:t>Radioactive probes seem to have the greatest sensibility in hybridization process, they are potential hazards and disposal of radioactive wastes can be expensive. </a:t>
            </a:r>
          </a:p>
          <a:p>
            <a:pPr>
              <a:spcBef>
                <a:spcPct val="20000"/>
              </a:spcBef>
              <a:buFontTx/>
              <a:buChar char="•"/>
            </a:pPr>
            <a:endParaRPr lang="en-US" sz="2500" dirty="0"/>
          </a:p>
          <a:p>
            <a:pPr>
              <a:spcBef>
                <a:spcPct val="20000"/>
              </a:spcBef>
              <a:buFontTx/>
              <a:buChar char="•"/>
            </a:pPr>
            <a:r>
              <a:rPr lang="en-US" sz="2500" dirty="0"/>
              <a:t>Labeling of probes with non-radioactive substances such as alkaline phosphatase have been used without effecting the kinetics or specificity of the hybridization.</a:t>
            </a:r>
          </a:p>
          <a:p>
            <a:pPr>
              <a:spcBef>
                <a:spcPct val="20000"/>
              </a:spcBef>
              <a:buFontTx/>
              <a:buChar char="•"/>
            </a:pPr>
            <a:endParaRPr lang="en-US" sz="25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26A8AA8-AFF3-3647-AC7E-E14B1E07302D}" type="slidenum">
              <a:rPr lang="en-US" smtClean="0"/>
              <a:pPr>
                <a:defRPr/>
              </a:pPr>
              <a:t>63</a:t>
            </a:fld>
            <a:endParaRPr lang="en-US"/>
          </a:p>
        </p:txBody>
      </p:sp>
      <p:sp>
        <p:nvSpPr>
          <p:cNvPr id="76802"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POLYMERASE CHAIN REACTION</a:t>
            </a:r>
          </a:p>
        </p:txBody>
      </p:sp>
      <p:sp>
        <p:nvSpPr>
          <p:cNvPr id="76803" name="Content Placeholder 2"/>
          <p:cNvSpPr txBox="1">
            <a:spLocks/>
          </p:cNvSpPr>
          <p:nvPr/>
        </p:nvSpPr>
        <p:spPr bwMode="auto">
          <a:xfrm>
            <a:off x="457200" y="13716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500" dirty="0"/>
              <a:t>PCR is an in-vitro method used to increase number of specific DNA sequence in a sample. Increasingly used in food microbiology because of its high sensibility or specificity. </a:t>
            </a:r>
          </a:p>
          <a:p>
            <a:pPr>
              <a:spcBef>
                <a:spcPct val="20000"/>
              </a:spcBef>
              <a:buFontTx/>
              <a:buChar char="•"/>
            </a:pPr>
            <a:r>
              <a:rPr lang="en-US" sz="2500" dirty="0"/>
              <a:t>By this method, a specific DNA fragment is amplified during a cyclic 3-step process.</a:t>
            </a:r>
          </a:p>
          <a:p>
            <a:pPr lvl="1">
              <a:spcBef>
                <a:spcPct val="20000"/>
              </a:spcBef>
              <a:buFontTx/>
              <a:buChar char="–"/>
            </a:pPr>
            <a:r>
              <a:rPr lang="en-US" sz="2500" dirty="0"/>
              <a:t>The target DNA is denatured at high temperature</a:t>
            </a:r>
          </a:p>
          <a:p>
            <a:pPr lvl="1">
              <a:spcBef>
                <a:spcPct val="20000"/>
              </a:spcBef>
              <a:buFontTx/>
              <a:buChar char="–"/>
            </a:pPr>
            <a:r>
              <a:rPr lang="en-US" sz="2500" dirty="0"/>
              <a:t>Two synthetic oligonucleotides (primers) one annealed to opposite strands at a temperature that only allows hybridization to correct target</a:t>
            </a:r>
          </a:p>
          <a:p>
            <a:pPr lvl="1">
              <a:spcBef>
                <a:spcPct val="20000"/>
              </a:spcBef>
              <a:buFontTx/>
              <a:buChar char="–"/>
            </a:pPr>
            <a:r>
              <a:rPr lang="en-US" sz="2500" dirty="0"/>
              <a:t>Polymerization is performed with the oligonucleotide as primers for the enzymes and the target DNA as template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136EDB8-FB80-0145-B92E-4285AB4C815F}" type="slidenum">
              <a:rPr lang="en-US" smtClean="0"/>
              <a:pPr>
                <a:defRPr/>
              </a:pPr>
              <a:t>64</a:t>
            </a:fld>
            <a:endParaRPr lang="en-US"/>
          </a:p>
        </p:txBody>
      </p:sp>
      <p:sp>
        <p:nvSpPr>
          <p:cNvPr id="7782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a:solidFill>
                  <a:schemeClr val="tx2"/>
                </a:solidFill>
                <a:latin typeface="Arial" charset="0"/>
              </a:rPr>
              <a:t>POLYMERASE CHAIN REACTION</a:t>
            </a:r>
          </a:p>
        </p:txBody>
      </p:sp>
      <p:sp>
        <p:nvSpPr>
          <p:cNvPr id="77827" name="Content Placeholder 2"/>
          <p:cNvSpPr txBox="1">
            <a:spLocks/>
          </p:cNvSpPr>
          <p:nvPr/>
        </p:nvSpPr>
        <p:spPr bwMode="auto">
          <a:xfrm>
            <a:off x="457200" y="9906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800" dirty="0"/>
              <a:t>Cycles being performed over and over with namely synthesized DNA as template in addition to original target DNA, an exponential amplification of the DNA fragment between 2 primers is obtained. </a:t>
            </a:r>
          </a:p>
          <a:p>
            <a:pPr>
              <a:spcBef>
                <a:spcPct val="20000"/>
              </a:spcBef>
              <a:buFontTx/>
              <a:buChar char="•"/>
            </a:pPr>
            <a:endParaRPr lang="en-US" sz="2800" dirty="0"/>
          </a:p>
          <a:p>
            <a:pPr>
              <a:spcBef>
                <a:spcPct val="20000"/>
              </a:spcBef>
              <a:buFontTx/>
              <a:buChar char="•"/>
            </a:pPr>
            <a:r>
              <a:rPr lang="en-US" sz="2800" dirty="0"/>
              <a:t>PCR can amplify a single copy of DNA a million fold in less than 2 h. </a:t>
            </a:r>
          </a:p>
          <a:p>
            <a:pPr>
              <a:spcBef>
                <a:spcPct val="20000"/>
              </a:spcBef>
              <a:buFontTx/>
              <a:buChar char="•"/>
            </a:pPr>
            <a:endParaRPr lang="en-US" sz="2800" dirty="0"/>
          </a:p>
          <a:p>
            <a:pPr>
              <a:spcBef>
                <a:spcPct val="20000"/>
              </a:spcBef>
              <a:buFontTx/>
              <a:buChar char="•"/>
            </a:pPr>
            <a:r>
              <a:rPr lang="en-US" sz="2800" dirty="0"/>
              <a:t>In a PCR system, assuming a sensitivity of 1 cell/reaction tube, approximately 10</a:t>
            </a:r>
            <a:r>
              <a:rPr lang="en-US" sz="2800" baseline="30000" dirty="0"/>
              <a:t>3</a:t>
            </a:r>
            <a:r>
              <a:rPr lang="en-US" sz="2800" dirty="0"/>
              <a:t> bacteria mL</a:t>
            </a:r>
            <a:r>
              <a:rPr lang="en-US" sz="2800" baseline="30000" dirty="0"/>
              <a:t>-1</a:t>
            </a:r>
            <a:r>
              <a:rPr lang="en-US" sz="2800" dirty="0"/>
              <a:t> sample required to ensure a reliable and repeatable amplification.</a:t>
            </a:r>
            <a:endParaRPr lang="en-US" sz="25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136EDB8-FB80-0145-B92E-4285AB4C815F}" type="slidenum">
              <a:rPr lang="en-US" smtClean="0"/>
              <a:pPr>
                <a:defRPr/>
              </a:pPr>
              <a:t>65</a:t>
            </a:fld>
            <a:endParaRPr lang="en-US"/>
          </a:p>
        </p:txBody>
      </p:sp>
      <p:sp>
        <p:nvSpPr>
          <p:cNvPr id="77826" name="Title 1"/>
          <p:cNvSpPr txBox="1">
            <a:spLocks/>
          </p:cNvSpPr>
          <p:nvPr/>
        </p:nvSpPr>
        <p:spPr bwMode="auto">
          <a:xfrm>
            <a:off x="23066"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4400" b="1" dirty="0" smtClean="0">
                <a:solidFill>
                  <a:schemeClr val="tx2"/>
                </a:solidFill>
                <a:latin typeface="Arial" charset="0"/>
              </a:rPr>
              <a:t>Multiplex PCR (</a:t>
            </a:r>
            <a:r>
              <a:rPr lang="en-US" sz="4400" b="1" dirty="0" err="1" smtClean="0">
                <a:solidFill>
                  <a:schemeClr val="tx2"/>
                </a:solidFill>
                <a:latin typeface="Arial" charset="0"/>
              </a:rPr>
              <a:t>mPCR</a:t>
            </a:r>
            <a:r>
              <a:rPr lang="en-US" sz="4400" b="1" dirty="0" smtClean="0">
                <a:solidFill>
                  <a:schemeClr val="tx2"/>
                </a:solidFill>
                <a:latin typeface="Arial" charset="0"/>
              </a:rPr>
              <a:t>)</a:t>
            </a:r>
          </a:p>
        </p:txBody>
      </p:sp>
      <p:sp>
        <p:nvSpPr>
          <p:cNvPr id="77827" name="Content Placeholder 2"/>
          <p:cNvSpPr txBox="1">
            <a:spLocks/>
          </p:cNvSpPr>
          <p:nvPr/>
        </p:nvSpPr>
        <p:spPr bwMode="auto">
          <a:xfrm>
            <a:off x="304800" y="16002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800" dirty="0" smtClean="0"/>
              <a:t>Basic </a:t>
            </a:r>
            <a:r>
              <a:rPr lang="en-US" sz="2800" dirty="0"/>
              <a:t>principle of </a:t>
            </a:r>
            <a:r>
              <a:rPr lang="en-US" sz="2800" dirty="0" err="1"/>
              <a:t>mPCR</a:t>
            </a:r>
            <a:r>
              <a:rPr lang="en-US" sz="2800" dirty="0"/>
              <a:t> is similar to </a:t>
            </a:r>
            <a:r>
              <a:rPr lang="en-US" sz="2800" dirty="0" smtClean="0"/>
              <a:t>conventional </a:t>
            </a:r>
            <a:r>
              <a:rPr lang="en-US" sz="2800" dirty="0"/>
              <a:t>PCR. However, several sets of specific primers are used in </a:t>
            </a:r>
            <a:r>
              <a:rPr lang="en-US" sz="2800" dirty="0" err="1"/>
              <a:t>mPCR</a:t>
            </a:r>
            <a:r>
              <a:rPr lang="en-US" sz="2800" dirty="0"/>
              <a:t> assay whereas only one set of specific primers are used in conventional PCR assay. </a:t>
            </a:r>
            <a:endParaRPr lang="en-US" sz="2800" dirty="0" smtClean="0"/>
          </a:p>
          <a:p>
            <a:pPr>
              <a:spcBef>
                <a:spcPct val="20000"/>
              </a:spcBef>
              <a:buFontTx/>
              <a:buChar char="•"/>
            </a:pPr>
            <a:endParaRPr lang="en-US" sz="2800" dirty="0" smtClean="0"/>
          </a:p>
        </p:txBody>
      </p:sp>
    </p:spTree>
    <p:extLst>
      <p:ext uri="{BB962C8B-B14F-4D97-AF65-F5344CB8AC3E}">
        <p14:creationId xmlns:p14="http://schemas.microsoft.com/office/powerpoint/2010/main" val="3011809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136EDB8-FB80-0145-B92E-4285AB4C815F}" type="slidenum">
              <a:rPr lang="en-US" smtClean="0"/>
              <a:pPr>
                <a:defRPr/>
              </a:pPr>
              <a:t>66</a:t>
            </a:fld>
            <a:endParaRPr lang="en-US"/>
          </a:p>
        </p:txBody>
      </p:sp>
      <p:sp>
        <p:nvSpPr>
          <p:cNvPr id="77827" name="Content Placeholder 2"/>
          <p:cNvSpPr txBox="1">
            <a:spLocks/>
          </p:cNvSpPr>
          <p:nvPr/>
        </p:nvSpPr>
        <p:spPr bwMode="auto">
          <a:xfrm>
            <a:off x="457200" y="10668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buFont typeface="Arial"/>
              <a:buChar char="•"/>
            </a:pPr>
            <a:r>
              <a:rPr lang="en-US" sz="2800" dirty="0" smtClean="0"/>
              <a:t>Different </a:t>
            </a:r>
            <a:r>
              <a:rPr lang="en-US" sz="2800" dirty="0"/>
              <a:t>from simple PCR whereby it does not require </a:t>
            </a:r>
            <a:r>
              <a:rPr lang="en-US" sz="2800" dirty="0" err="1"/>
              <a:t>agarose</a:t>
            </a:r>
            <a:r>
              <a:rPr lang="en-US" sz="2800" dirty="0"/>
              <a:t> gel electrophoresis for the detection of PCR products. </a:t>
            </a:r>
            <a:endParaRPr lang="en-US" sz="2800" dirty="0" smtClean="0"/>
          </a:p>
          <a:p>
            <a:pPr marL="457200" indent="-457200">
              <a:buFont typeface="Arial"/>
              <a:buChar char="•"/>
            </a:pPr>
            <a:endParaRPr lang="en-US" sz="2800" dirty="0" smtClean="0"/>
          </a:p>
          <a:p>
            <a:pPr marL="457200" indent="-457200">
              <a:buFont typeface="Arial"/>
              <a:buChar char="•"/>
            </a:pPr>
            <a:r>
              <a:rPr lang="en-US" sz="2800" dirty="0" smtClean="0"/>
              <a:t>This </a:t>
            </a:r>
            <a:r>
              <a:rPr lang="en-US" sz="2800" dirty="0"/>
              <a:t>method is able to monitor the PCR products formation continuously in the entire reaction by measuring the fluorescent signal produced by specific dual- labeled probes or intercalating dyes. </a:t>
            </a:r>
            <a:endParaRPr lang="en-US" sz="2800" dirty="0" smtClean="0"/>
          </a:p>
          <a:p>
            <a:pPr marL="457200" indent="-457200">
              <a:buFont typeface="Arial"/>
              <a:buChar char="•"/>
            </a:pPr>
            <a:endParaRPr lang="en-US" sz="2800" dirty="0"/>
          </a:p>
          <a:p>
            <a:pPr marL="457200" indent="-457200">
              <a:buFont typeface="Arial"/>
              <a:buChar char="•"/>
            </a:pPr>
            <a:r>
              <a:rPr lang="en-US" sz="2800" dirty="0" smtClean="0"/>
              <a:t>The </a:t>
            </a:r>
            <a:r>
              <a:rPr lang="en-US" sz="2800" dirty="0"/>
              <a:t>fluorescence intensity is proportional to the amount of PCR </a:t>
            </a:r>
            <a:r>
              <a:rPr lang="en-US" sz="2800" dirty="0" err="1" smtClean="0"/>
              <a:t>amplicons</a:t>
            </a:r>
            <a:r>
              <a:rPr lang="en-US" sz="2800" dirty="0" smtClean="0"/>
              <a:t>. </a:t>
            </a:r>
          </a:p>
          <a:p>
            <a:pPr>
              <a:spcBef>
                <a:spcPct val="20000"/>
              </a:spcBef>
              <a:buFontTx/>
              <a:buChar char="•"/>
            </a:pPr>
            <a:endParaRPr lang="en-US" sz="2800" dirty="0" smtClean="0"/>
          </a:p>
        </p:txBody>
      </p:sp>
      <p:sp>
        <p:nvSpPr>
          <p:cNvPr id="5"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3500" b="1" dirty="0" smtClean="0">
                <a:solidFill>
                  <a:schemeClr val="tx2"/>
                </a:solidFill>
                <a:latin typeface="Arial" charset="0"/>
              </a:rPr>
              <a:t>Real-Time or Quantitative PCR (</a:t>
            </a:r>
            <a:r>
              <a:rPr lang="en-US" sz="3500" b="1" dirty="0" err="1" smtClean="0">
                <a:solidFill>
                  <a:schemeClr val="tx2"/>
                </a:solidFill>
                <a:latin typeface="Arial" charset="0"/>
              </a:rPr>
              <a:t>qPCR</a:t>
            </a:r>
            <a:r>
              <a:rPr lang="en-US" sz="3500" b="1" dirty="0" smtClean="0">
                <a:solidFill>
                  <a:schemeClr val="tx2"/>
                </a:solidFill>
                <a:latin typeface="Arial" charset="0"/>
              </a:rPr>
              <a:t>)</a:t>
            </a:r>
          </a:p>
        </p:txBody>
      </p:sp>
    </p:spTree>
    <p:extLst>
      <p:ext uri="{BB962C8B-B14F-4D97-AF65-F5344CB8AC3E}">
        <p14:creationId xmlns:p14="http://schemas.microsoft.com/office/powerpoint/2010/main" val="759518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136EDB8-FB80-0145-B92E-4285AB4C815F}" type="slidenum">
              <a:rPr lang="en-US" smtClean="0"/>
              <a:pPr>
                <a:defRPr/>
              </a:pPr>
              <a:t>67</a:t>
            </a:fld>
            <a:endParaRPr lang="en-US"/>
          </a:p>
        </p:txBody>
      </p:sp>
      <p:sp>
        <p:nvSpPr>
          <p:cNvPr id="77827" name="Content Placeholder 2"/>
          <p:cNvSpPr txBox="1">
            <a:spLocks/>
          </p:cNvSpPr>
          <p:nvPr/>
        </p:nvSpPr>
        <p:spPr bwMode="auto">
          <a:xfrm>
            <a:off x="304800" y="1143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buFont typeface="Arial"/>
              <a:buChar char="•"/>
            </a:pPr>
            <a:r>
              <a:rPr lang="en-US" sz="2500" dirty="0" smtClean="0"/>
              <a:t>Operates </a:t>
            </a:r>
            <a:r>
              <a:rPr lang="en-US" sz="2500" dirty="0"/>
              <a:t>by amplifying nucleic acids under isothermal </a:t>
            </a:r>
            <a:r>
              <a:rPr lang="en-US" sz="2500" dirty="0" smtClean="0"/>
              <a:t>conditions. </a:t>
            </a:r>
          </a:p>
          <a:p>
            <a:pPr marL="457200" indent="-457200">
              <a:buFont typeface="Arial"/>
              <a:buChar char="•"/>
            </a:pPr>
            <a:r>
              <a:rPr lang="en-US" sz="2500" dirty="0" smtClean="0"/>
              <a:t>NASBA </a:t>
            </a:r>
            <a:r>
              <a:rPr lang="en-US" sz="2500" dirty="0"/>
              <a:t>is normally used for the amplification of RNA whereby the single- stranded RNA template is converted into complementary DNA (</a:t>
            </a:r>
            <a:r>
              <a:rPr lang="en-US" sz="2500" dirty="0" err="1"/>
              <a:t>cDNA</a:t>
            </a:r>
            <a:r>
              <a:rPr lang="en-US" sz="2500" dirty="0"/>
              <a:t>) by the reverse transcriptase during the reaction. </a:t>
            </a:r>
            <a:endParaRPr lang="en-US" sz="2500" dirty="0" smtClean="0"/>
          </a:p>
          <a:p>
            <a:pPr marL="457200" indent="-457200">
              <a:buFont typeface="Arial"/>
              <a:buChar char="•"/>
            </a:pPr>
            <a:r>
              <a:rPr lang="en-US" sz="2500" dirty="0" smtClean="0"/>
              <a:t>Reaction occurs </a:t>
            </a:r>
            <a:r>
              <a:rPr lang="en-US" sz="2500" dirty="0"/>
              <a:t>at around 41◦C, involving two specific primers and three enzymes: </a:t>
            </a:r>
            <a:endParaRPr lang="en-US" sz="2500" dirty="0" smtClean="0"/>
          </a:p>
          <a:p>
            <a:pPr marL="1257300" lvl="2" indent="-457200">
              <a:buFont typeface="Arial"/>
              <a:buChar char="•"/>
            </a:pPr>
            <a:r>
              <a:rPr lang="en-US" sz="2500" dirty="0" smtClean="0"/>
              <a:t>avian </a:t>
            </a:r>
            <a:r>
              <a:rPr lang="en-US" sz="2500" dirty="0" err="1"/>
              <a:t>myeloblastosis</a:t>
            </a:r>
            <a:r>
              <a:rPr lang="en-US" sz="2500" dirty="0"/>
              <a:t> virus (AMV) reverse </a:t>
            </a:r>
            <a:r>
              <a:rPr lang="en-US" sz="2500" dirty="0" smtClean="0"/>
              <a:t>transcriptase</a:t>
            </a:r>
          </a:p>
          <a:p>
            <a:pPr marL="1257300" lvl="2" indent="-457200">
              <a:buFont typeface="Arial"/>
              <a:buChar char="•"/>
            </a:pPr>
            <a:r>
              <a:rPr lang="en-US" sz="2500" dirty="0" smtClean="0"/>
              <a:t>T7 </a:t>
            </a:r>
            <a:r>
              <a:rPr lang="en-US" sz="2500" dirty="0"/>
              <a:t>RNA </a:t>
            </a:r>
            <a:r>
              <a:rPr lang="en-US" sz="2500" dirty="0" smtClean="0"/>
              <a:t>polymerase</a:t>
            </a:r>
          </a:p>
          <a:p>
            <a:pPr marL="1257300" lvl="2" indent="-457200">
              <a:buFont typeface="Arial"/>
              <a:buChar char="•"/>
            </a:pPr>
            <a:r>
              <a:rPr lang="en-US" sz="2500" dirty="0" err="1" smtClean="0"/>
              <a:t>RNase</a:t>
            </a:r>
            <a:r>
              <a:rPr lang="en-US" sz="2500" dirty="0" smtClean="0"/>
              <a:t> H</a:t>
            </a:r>
          </a:p>
          <a:p>
            <a:pPr marL="512763" lvl="2" indent="-457200">
              <a:buFont typeface="Arial"/>
              <a:buChar char="•"/>
            </a:pPr>
            <a:r>
              <a:rPr lang="en-US" sz="2500" dirty="0" smtClean="0"/>
              <a:t>The </a:t>
            </a:r>
            <a:r>
              <a:rPr lang="en-US" sz="2500" dirty="0"/>
              <a:t>NASBA </a:t>
            </a:r>
            <a:r>
              <a:rPr lang="en-US" sz="2500" dirty="0" err="1"/>
              <a:t>amplicons</a:t>
            </a:r>
            <a:r>
              <a:rPr lang="en-US" sz="2500" dirty="0"/>
              <a:t> can be detected by </a:t>
            </a:r>
            <a:r>
              <a:rPr lang="en-US" sz="2500" dirty="0" err="1"/>
              <a:t>agarose</a:t>
            </a:r>
            <a:r>
              <a:rPr lang="en-US" sz="2500" dirty="0"/>
              <a:t> gel electrophoresis </a:t>
            </a:r>
            <a:endParaRPr lang="en-US" sz="2500" dirty="0" smtClean="0"/>
          </a:p>
          <a:p>
            <a:pPr>
              <a:spcBef>
                <a:spcPct val="20000"/>
              </a:spcBef>
              <a:buFontTx/>
              <a:buChar char="•"/>
            </a:pPr>
            <a:endParaRPr lang="en-US" sz="2500" dirty="0" smtClean="0"/>
          </a:p>
        </p:txBody>
      </p:sp>
      <p:sp>
        <p:nvSpPr>
          <p:cNvPr id="5"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000" b="1" dirty="0"/>
              <a:t>NUCLEIC ACID SEQUENCE-BASED AMPLIFICATION (NASBA) </a:t>
            </a:r>
            <a:endParaRPr lang="en-US" sz="3000" dirty="0"/>
          </a:p>
        </p:txBody>
      </p:sp>
    </p:spTree>
    <p:extLst>
      <p:ext uri="{BB962C8B-B14F-4D97-AF65-F5344CB8AC3E}">
        <p14:creationId xmlns:p14="http://schemas.microsoft.com/office/powerpoint/2010/main" val="3718167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136EDB8-FB80-0145-B92E-4285AB4C815F}" type="slidenum">
              <a:rPr lang="en-US" smtClean="0"/>
              <a:pPr>
                <a:defRPr/>
              </a:pPr>
              <a:t>68</a:t>
            </a:fld>
            <a:endParaRPr lang="en-US"/>
          </a:p>
        </p:txBody>
      </p:sp>
      <p:sp>
        <p:nvSpPr>
          <p:cNvPr id="77827" name="Content Placeholder 2"/>
          <p:cNvSpPr txBox="1">
            <a:spLocks/>
          </p:cNvSpPr>
          <p:nvPr/>
        </p:nvSpPr>
        <p:spPr bwMode="auto">
          <a:xfrm>
            <a:off x="304800" y="76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buFont typeface="Arial"/>
              <a:buChar char="•"/>
            </a:pPr>
            <a:r>
              <a:rPr lang="en-US" sz="2200" dirty="0"/>
              <a:t>LAMP is based on auto-cycling strand displacement DNA synthesis carried out by </a:t>
            </a:r>
            <a:r>
              <a:rPr lang="en-US" sz="2200" i="1" dirty="0" err="1"/>
              <a:t>Bst</a:t>
            </a:r>
            <a:r>
              <a:rPr lang="en-US" sz="2200" i="1" dirty="0"/>
              <a:t> </a:t>
            </a:r>
            <a:r>
              <a:rPr lang="en-US" sz="2200" dirty="0"/>
              <a:t>DNA polymerase large fragment under isothermal conditions between 59◦C and 65◦C for 60 min. </a:t>
            </a:r>
            <a:endParaRPr lang="en-US" sz="2200" dirty="0" smtClean="0"/>
          </a:p>
          <a:p>
            <a:pPr marL="457200" indent="-457200">
              <a:buFont typeface="Arial"/>
              <a:buChar char="•"/>
            </a:pPr>
            <a:endParaRPr lang="en-US" sz="2200" dirty="0" smtClean="0"/>
          </a:p>
          <a:p>
            <a:pPr marL="457200" indent="-457200">
              <a:buFont typeface="Arial"/>
              <a:buChar char="•"/>
            </a:pPr>
            <a:r>
              <a:rPr lang="en-US" sz="2200" dirty="0" smtClean="0"/>
              <a:t>Four </a:t>
            </a:r>
            <a:r>
              <a:rPr lang="en-US" sz="2200" dirty="0"/>
              <a:t>primers </a:t>
            </a:r>
            <a:r>
              <a:rPr lang="en-US" sz="2200" dirty="0" smtClean="0"/>
              <a:t>comprising </a:t>
            </a:r>
            <a:r>
              <a:rPr lang="en-US" sz="2200" dirty="0"/>
              <a:t>two inner primers and two outer primers are used to target six specific regions of target DNA </a:t>
            </a:r>
          </a:p>
          <a:p>
            <a:pPr marL="457200" indent="-457200">
              <a:buFont typeface="Arial"/>
              <a:buChar char="•"/>
            </a:pPr>
            <a:endParaRPr lang="en-US" sz="2200" dirty="0" smtClean="0"/>
          </a:p>
          <a:p>
            <a:pPr marL="457200" indent="-457200">
              <a:buFont typeface="Arial"/>
              <a:buChar char="•"/>
            </a:pPr>
            <a:r>
              <a:rPr lang="en-US" sz="2200" dirty="0" smtClean="0"/>
              <a:t>LAMP </a:t>
            </a:r>
            <a:r>
              <a:rPr lang="en-US" sz="2200" dirty="0"/>
              <a:t>was used for the first time to detect </a:t>
            </a:r>
            <a:r>
              <a:rPr lang="en-US" sz="2200" i="1" dirty="0"/>
              <a:t>stxA</a:t>
            </a:r>
            <a:r>
              <a:rPr lang="en-US" sz="2200" dirty="0"/>
              <a:t>2 gene in </a:t>
            </a:r>
            <a:r>
              <a:rPr lang="en-US" sz="2200" i="1" dirty="0"/>
              <a:t>Escherichia coli </a:t>
            </a:r>
            <a:r>
              <a:rPr lang="en-US" sz="2200" dirty="0"/>
              <a:t>O157:</a:t>
            </a:r>
            <a:r>
              <a:rPr lang="en-US" sz="2200" dirty="0" smtClean="0"/>
              <a:t>H7. </a:t>
            </a:r>
          </a:p>
          <a:p>
            <a:pPr marL="457200" indent="-457200">
              <a:buFont typeface="Arial"/>
              <a:buChar char="•"/>
            </a:pPr>
            <a:endParaRPr lang="en-US" sz="2200" dirty="0" smtClean="0"/>
          </a:p>
          <a:p>
            <a:pPr marL="457200" indent="-457200">
              <a:buFont typeface="Arial"/>
              <a:buChar char="•"/>
            </a:pPr>
            <a:r>
              <a:rPr lang="en-US" sz="2200" dirty="0" smtClean="0"/>
              <a:t>LAMP </a:t>
            </a:r>
            <a:r>
              <a:rPr lang="en-US" sz="2200" dirty="0"/>
              <a:t>is proven to be more specific and sensitive as compared to PCR assays for the detection of foodborne pathogens due to its rapidity and sensitivity. </a:t>
            </a:r>
          </a:p>
          <a:p>
            <a:pPr marL="457200" indent="-457200">
              <a:buFont typeface="Arial"/>
              <a:buChar char="•"/>
            </a:pPr>
            <a:endParaRPr lang="en-US" sz="2200" dirty="0"/>
          </a:p>
          <a:p>
            <a:pPr marL="457200" indent="-457200">
              <a:buFont typeface="Arial"/>
              <a:buChar char="•"/>
            </a:pPr>
            <a:r>
              <a:rPr lang="en-US" sz="2200" dirty="0" smtClean="0"/>
              <a:t>Till </a:t>
            </a:r>
            <a:r>
              <a:rPr lang="en-US" sz="2200" dirty="0"/>
              <a:t>date, commercial LAMP kits are available for the detection of </a:t>
            </a:r>
            <a:r>
              <a:rPr lang="en-US" sz="2200" i="1" dirty="0"/>
              <a:t>Listeria, Salmonella, Campylobacter, Legionella, </a:t>
            </a:r>
            <a:r>
              <a:rPr lang="en-US" sz="2200" dirty="0"/>
              <a:t>and </a:t>
            </a:r>
            <a:r>
              <a:rPr lang="en-US" sz="2200" dirty="0" err="1"/>
              <a:t>verotoxin</a:t>
            </a:r>
            <a:r>
              <a:rPr lang="en-US" sz="2200" dirty="0"/>
              <a:t>-producing </a:t>
            </a:r>
            <a:r>
              <a:rPr lang="en-US" sz="2200" i="1" dirty="0"/>
              <a:t>Escherichia coli </a:t>
            </a:r>
            <a:endParaRPr lang="en-US" sz="2200" dirty="0"/>
          </a:p>
        </p:txBody>
      </p:sp>
      <p:sp>
        <p:nvSpPr>
          <p:cNvPr id="5"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500" b="1" dirty="0"/>
              <a:t>LOOP-MEDIATED ISOTHERMAL AMPLIFICATION (LAMP) </a:t>
            </a:r>
            <a:endParaRPr lang="en-US" sz="2500" dirty="0"/>
          </a:p>
        </p:txBody>
      </p:sp>
    </p:spTree>
    <p:extLst>
      <p:ext uri="{BB962C8B-B14F-4D97-AF65-F5344CB8AC3E}">
        <p14:creationId xmlns:p14="http://schemas.microsoft.com/office/powerpoint/2010/main" val="3022387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69</a:t>
            </a:fld>
            <a:endParaRPr lang="en-US"/>
          </a:p>
        </p:txBody>
      </p:sp>
      <p:pic>
        <p:nvPicPr>
          <p:cNvPr id="3" name="Picture 2" descr="Screen Shot 2016-06-27 at 4.5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0"/>
            <a:ext cx="8915400" cy="6031832"/>
          </a:xfrm>
          <a:prstGeom prst="rect">
            <a:avLst/>
          </a:prstGeom>
        </p:spPr>
      </p:pic>
      <p:sp>
        <p:nvSpPr>
          <p:cNvPr id="4" name="Title 1"/>
          <p:cNvSpPr txBox="1">
            <a:spLocks/>
          </p:cNvSpPr>
          <p:nvPr/>
        </p:nvSpPr>
        <p:spPr bwMode="auto">
          <a:xfrm>
            <a:off x="-2593"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b="1" dirty="0" smtClean="0"/>
              <a:t>Nucleic acid –based methods for the detection of various foodborne pathogens in food samples</a:t>
            </a:r>
            <a:endParaRPr lang="en-US" sz="2200" dirty="0"/>
          </a:p>
        </p:txBody>
      </p:sp>
    </p:spTree>
    <p:extLst>
      <p:ext uri="{BB962C8B-B14F-4D97-AF65-F5344CB8AC3E}">
        <p14:creationId xmlns:p14="http://schemas.microsoft.com/office/powerpoint/2010/main" val="347177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115ED32-B7A7-9348-BDBE-E3672F112591}" type="slidenum">
              <a:rPr lang="en-US" smtClean="0"/>
              <a:pPr>
                <a:defRPr/>
              </a:pPr>
              <a:t>7</a:t>
            </a:fld>
            <a:endParaRPr lang="en-US"/>
          </a:p>
        </p:txBody>
      </p:sp>
      <p:sp>
        <p:nvSpPr>
          <p:cNvPr id="23554" name="Title 1"/>
          <p:cNvSpPr txBox="1">
            <a:spLocks/>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Constraints in food analysis</a:t>
            </a:r>
          </a:p>
        </p:txBody>
      </p:sp>
      <p:sp>
        <p:nvSpPr>
          <p:cNvPr id="4" name="Content Placeholder 2"/>
          <p:cNvSpPr txBox="1">
            <a:spLocks/>
          </p:cNvSpPr>
          <p:nvPr/>
        </p:nvSpPr>
        <p:spPr>
          <a:xfrm>
            <a:off x="457200" y="990600"/>
            <a:ext cx="8355013" cy="4525963"/>
          </a:xfrm>
          <a:prstGeom prst="rect">
            <a:avLst/>
          </a:prstGeom>
        </p:spPr>
        <p:txBody>
          <a:bodyPr/>
          <a:lstStyle>
            <a:lvl1pPr marL="342900" indent="-342900" algn="l" rtl="0" eaLnBrk="0" fontAlgn="base" hangingPunct="0">
              <a:spcBef>
                <a:spcPct val="20000"/>
              </a:spcBef>
              <a:spcAft>
                <a:spcPct val="0"/>
              </a:spcAft>
              <a:buChar char="•"/>
              <a:defRPr sz="36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b="1">
                <a:solidFill>
                  <a:schemeClr val="tx1"/>
                </a:solidFill>
                <a:latin typeface="+mn-lt"/>
                <a:ea typeface="+mn-ea"/>
              </a:defRPr>
            </a:lvl2pPr>
            <a:lvl3pPr marL="1143000" indent="-228600" algn="l" rtl="0" eaLnBrk="0" fontAlgn="base" hangingPunct="0">
              <a:spcBef>
                <a:spcPct val="20000"/>
              </a:spcBef>
              <a:spcAft>
                <a:spcPct val="0"/>
              </a:spcAft>
              <a:buChar char="•"/>
              <a:defRPr sz="28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200" b="1">
                <a:solidFill>
                  <a:schemeClr val="tx1"/>
                </a:solidFill>
                <a:latin typeface="+mn-lt"/>
                <a:ea typeface="+mn-ea"/>
              </a:defRPr>
            </a:lvl5pPr>
            <a:lvl6pPr marL="2514600" indent="-228600" algn="l" rtl="0" fontAlgn="base">
              <a:spcBef>
                <a:spcPct val="20000"/>
              </a:spcBef>
              <a:spcAft>
                <a:spcPct val="0"/>
              </a:spcAft>
              <a:buChar char="»"/>
              <a:defRPr sz="2200" b="1">
                <a:solidFill>
                  <a:schemeClr val="tx1"/>
                </a:solidFill>
                <a:latin typeface="+mn-lt"/>
                <a:ea typeface="+mn-ea"/>
              </a:defRPr>
            </a:lvl6pPr>
            <a:lvl7pPr marL="2971800" indent="-228600" algn="l" rtl="0" fontAlgn="base">
              <a:spcBef>
                <a:spcPct val="20000"/>
              </a:spcBef>
              <a:spcAft>
                <a:spcPct val="0"/>
              </a:spcAft>
              <a:buChar char="»"/>
              <a:defRPr sz="2200" b="1">
                <a:solidFill>
                  <a:schemeClr val="tx1"/>
                </a:solidFill>
                <a:latin typeface="+mn-lt"/>
                <a:ea typeface="+mn-ea"/>
              </a:defRPr>
            </a:lvl7pPr>
            <a:lvl8pPr marL="3429000" indent="-228600" algn="l" rtl="0" fontAlgn="base">
              <a:spcBef>
                <a:spcPct val="20000"/>
              </a:spcBef>
              <a:spcAft>
                <a:spcPct val="0"/>
              </a:spcAft>
              <a:buChar char="»"/>
              <a:defRPr sz="2200" b="1">
                <a:solidFill>
                  <a:schemeClr val="tx1"/>
                </a:solidFill>
                <a:latin typeface="+mn-lt"/>
                <a:ea typeface="+mn-ea"/>
              </a:defRPr>
            </a:lvl8pPr>
            <a:lvl9pPr marL="3886200" indent="-228600" algn="l" rtl="0" fontAlgn="base">
              <a:spcBef>
                <a:spcPct val="20000"/>
              </a:spcBef>
              <a:spcAft>
                <a:spcPct val="0"/>
              </a:spcAft>
              <a:buChar char="»"/>
              <a:defRPr sz="2200" b="1">
                <a:solidFill>
                  <a:schemeClr val="tx1"/>
                </a:solidFill>
                <a:latin typeface="+mn-lt"/>
                <a:ea typeface="+mn-ea"/>
              </a:defRPr>
            </a:lvl9pPr>
          </a:lstStyle>
          <a:p>
            <a:pPr>
              <a:defRPr/>
            </a:pPr>
            <a:r>
              <a:rPr lang="en-US" sz="2800" b="0" dirty="0"/>
              <a:t>Microbiological analysis of food, especially for particular pathogenic species remains a challenging tusk for virtually all assays and </a:t>
            </a:r>
            <a:r>
              <a:rPr lang="en-US" sz="2800" b="0" dirty="0" smtClean="0"/>
              <a:t>technologies.</a:t>
            </a:r>
          </a:p>
          <a:p>
            <a:pPr>
              <a:defRPr/>
            </a:pPr>
            <a:endParaRPr lang="en-US" sz="2800" b="0" dirty="0" smtClean="0"/>
          </a:p>
          <a:p>
            <a:pPr marL="0" indent="0">
              <a:buFontTx/>
              <a:buNone/>
              <a:defRPr/>
            </a:pPr>
            <a:r>
              <a:rPr lang="en-US" sz="3500" dirty="0" smtClean="0"/>
              <a:t>Major Challenges:</a:t>
            </a:r>
            <a:endParaRPr lang="en-US" sz="3500" dirty="0"/>
          </a:p>
          <a:p>
            <a:pPr>
              <a:defRPr/>
            </a:pPr>
            <a:r>
              <a:rPr lang="en-US" sz="2800" b="0" dirty="0"/>
              <a:t>Bacteria are not uniformly distributed in the </a:t>
            </a:r>
            <a:r>
              <a:rPr lang="en-US" sz="2800" b="0" dirty="0" smtClean="0"/>
              <a:t>food</a:t>
            </a:r>
          </a:p>
          <a:p>
            <a:pPr>
              <a:defRPr/>
            </a:pPr>
            <a:r>
              <a:rPr lang="en-US" sz="2800" b="0" dirty="0" err="1" smtClean="0"/>
              <a:t>Heterogenicity</a:t>
            </a:r>
            <a:r>
              <a:rPr lang="en-US" sz="2800" b="0" dirty="0" smtClean="0"/>
              <a:t> </a:t>
            </a:r>
            <a:r>
              <a:rPr lang="en-US" sz="2800" b="0" dirty="0"/>
              <a:t>of food matrices </a:t>
            </a:r>
            <a:endParaRPr lang="en-US" sz="2800" b="0" dirty="0" smtClean="0"/>
          </a:p>
          <a:p>
            <a:pPr lvl="1">
              <a:defRPr/>
            </a:pPr>
            <a:r>
              <a:rPr lang="en-US" sz="2300" b="0" dirty="0" smtClean="0"/>
              <a:t>Ingredients </a:t>
            </a:r>
            <a:r>
              <a:rPr lang="en-US" sz="2300" b="0" dirty="0"/>
              <a:t>such as proteins, carbohydrates, fats, oil, chemicals, preservatives </a:t>
            </a:r>
            <a:r>
              <a:rPr lang="en-US" sz="2300" b="0" dirty="0" err="1"/>
              <a:t>etc</a:t>
            </a:r>
            <a:r>
              <a:rPr lang="en-US" sz="2300" b="0" dirty="0"/>
              <a:t>  </a:t>
            </a:r>
            <a:endParaRPr lang="en-US" sz="2300" b="0" dirty="0" smtClean="0"/>
          </a:p>
          <a:p>
            <a:pPr lvl="1">
              <a:defRPr/>
            </a:pPr>
            <a:r>
              <a:rPr lang="en-US" sz="2300" b="0" dirty="0" smtClean="0"/>
              <a:t>Physical </a:t>
            </a:r>
            <a:r>
              <a:rPr lang="en-US" sz="2300" b="0" dirty="0"/>
              <a:t>form of food (powder, liquid, gel, semisolid or other forms)   </a:t>
            </a:r>
            <a:endParaRPr lang="en-US" sz="2300" b="0" dirty="0" smtClean="0"/>
          </a:p>
          <a:p>
            <a:pPr lvl="1">
              <a:defRPr/>
            </a:pPr>
            <a:r>
              <a:rPr lang="en-US" sz="2300" b="0" dirty="0" smtClean="0"/>
              <a:t>Difference </a:t>
            </a:r>
            <a:r>
              <a:rPr lang="en-US" sz="2300" b="0" dirty="0"/>
              <a:t>in viscosity due to fats and oils, which may interfere in proper </a:t>
            </a:r>
            <a:r>
              <a:rPr lang="en-US" sz="2300" b="0" dirty="0" smtClean="0"/>
              <a:t>mixing.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70</a:t>
            </a:fld>
            <a:endParaRPr lang="en-US"/>
          </a:p>
        </p:txBody>
      </p:sp>
      <p:pic>
        <p:nvPicPr>
          <p:cNvPr id="3" name="Picture 2" descr="Screen Shot 2016-06-27 at 4.56.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 y="253606"/>
            <a:ext cx="9144000" cy="6604394"/>
          </a:xfrm>
          <a:prstGeom prst="rect">
            <a:avLst/>
          </a:prstGeom>
        </p:spPr>
      </p:pic>
    </p:spTree>
    <p:extLst>
      <p:ext uri="{BB962C8B-B14F-4D97-AF65-F5344CB8AC3E}">
        <p14:creationId xmlns:p14="http://schemas.microsoft.com/office/powerpoint/2010/main" val="86939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3175C33-9881-654A-B199-BF6170B4046A}" type="slidenum">
              <a:rPr lang="en-US" smtClean="0"/>
              <a:pPr>
                <a:defRPr/>
              </a:pPr>
              <a:t>71</a:t>
            </a:fld>
            <a:endParaRPr lang="en-US"/>
          </a:p>
        </p:txBody>
      </p:sp>
      <p:sp>
        <p:nvSpPr>
          <p:cNvPr id="79874" name="Title 1"/>
          <p:cNvSpPr txBox="1">
            <a:spLocks/>
          </p:cNvSpPr>
          <p:nvPr/>
        </p:nvSpPr>
        <p:spPr bwMode="auto">
          <a:xfrm>
            <a:off x="-22225"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3000" b="1">
                <a:solidFill>
                  <a:schemeClr val="tx2"/>
                </a:solidFill>
                <a:latin typeface="Arial" charset="0"/>
              </a:rPr>
              <a:t>DNA MICROARRAYS </a:t>
            </a:r>
          </a:p>
          <a:p>
            <a:pPr lvl="1" algn="ctr">
              <a:lnSpc>
                <a:spcPct val="150000"/>
              </a:lnSpc>
            </a:pPr>
            <a:r>
              <a:rPr lang="en-US" sz="3000" b="1">
                <a:solidFill>
                  <a:schemeClr val="tx2"/>
                </a:solidFill>
                <a:latin typeface="Arial" charset="0"/>
              </a:rPr>
              <a:t>(GENE CHIP TECHNOLOGY)</a:t>
            </a:r>
          </a:p>
        </p:txBody>
      </p:sp>
      <p:sp>
        <p:nvSpPr>
          <p:cNvPr id="79875" name="Content Placeholder 2"/>
          <p:cNvSpPr txBox="1">
            <a:spLocks/>
          </p:cNvSpPr>
          <p:nvPr/>
        </p:nvSpPr>
        <p:spPr bwMode="auto">
          <a:xfrm>
            <a:off x="5334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800" dirty="0"/>
              <a:t>Based on photolithography, which was developed by computer chip makers. </a:t>
            </a:r>
          </a:p>
          <a:p>
            <a:pPr>
              <a:spcBef>
                <a:spcPct val="20000"/>
              </a:spcBef>
              <a:buFontTx/>
              <a:buChar char="•"/>
            </a:pPr>
            <a:r>
              <a:rPr lang="en-US" sz="2800" dirty="0"/>
              <a:t>Gene chip can be made of glass or nylon membrane and there are two basic variants. </a:t>
            </a:r>
          </a:p>
          <a:p>
            <a:pPr>
              <a:spcBef>
                <a:spcPct val="20000"/>
              </a:spcBef>
              <a:buFontTx/>
              <a:buChar char="•"/>
            </a:pPr>
            <a:r>
              <a:rPr lang="en-US" sz="2800" dirty="0"/>
              <a:t>In one format, target DNA is amplified by PCR and spread on to a membrane, which is then probed either singly or simultaneously by hundreds of labeled probes to determine specific hybridization. </a:t>
            </a:r>
          </a:p>
          <a:p>
            <a:pPr>
              <a:spcBef>
                <a:spcPct val="20000"/>
              </a:spcBef>
              <a:buFontTx/>
              <a:buChar char="•"/>
            </a:pPr>
            <a:r>
              <a:rPr lang="en-US" sz="2800" dirty="0"/>
              <a:t>In other format, an array of oligonucleotides are synthesized directly on a glass chip and then exposed to labeled target DNA. </a:t>
            </a:r>
            <a:endParaRPr lang="en-US" sz="25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D6F29DD-C802-F649-B771-E19508E12889}" type="slidenum">
              <a:rPr lang="en-US" smtClean="0"/>
              <a:pPr>
                <a:defRPr/>
              </a:pPr>
              <a:t>72</a:t>
            </a:fld>
            <a:endParaRPr lang="en-US" dirty="0"/>
          </a:p>
        </p:txBody>
      </p:sp>
      <p:sp>
        <p:nvSpPr>
          <p:cNvPr id="80898" name="Title 1"/>
          <p:cNvSpPr txBox="1">
            <a:spLocks/>
          </p:cNvSpPr>
          <p:nvPr/>
        </p:nvSpPr>
        <p:spPr bwMode="auto">
          <a:xfrm>
            <a:off x="-22225"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3000" b="1">
                <a:solidFill>
                  <a:schemeClr val="tx2"/>
                </a:solidFill>
                <a:latin typeface="Arial" charset="0"/>
              </a:rPr>
              <a:t>DNA MICROARRAYS </a:t>
            </a:r>
          </a:p>
          <a:p>
            <a:pPr lvl="1" algn="ctr">
              <a:lnSpc>
                <a:spcPct val="150000"/>
              </a:lnSpc>
            </a:pPr>
            <a:r>
              <a:rPr lang="en-US" sz="3000" b="1">
                <a:solidFill>
                  <a:schemeClr val="tx2"/>
                </a:solidFill>
                <a:latin typeface="Arial" charset="0"/>
              </a:rPr>
              <a:t>(GENE CHIP TECHNOLOGY)</a:t>
            </a:r>
          </a:p>
        </p:txBody>
      </p:sp>
      <p:sp>
        <p:nvSpPr>
          <p:cNvPr id="80899" name="Content Placeholder 2"/>
          <p:cNvSpPr txBox="1">
            <a:spLocks/>
          </p:cNvSpPr>
          <p:nvPr/>
        </p:nvSpPr>
        <p:spPr bwMode="auto">
          <a:xfrm>
            <a:off x="5334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FontTx/>
              <a:buChar char="•"/>
            </a:pPr>
            <a:r>
              <a:rPr lang="en-US" sz="2800"/>
              <a:t>DNA chip technology also makes it possible to detect diverse individual sequence in complex DNA samples. </a:t>
            </a:r>
          </a:p>
          <a:p>
            <a:pPr>
              <a:spcBef>
                <a:spcPct val="20000"/>
              </a:spcBef>
              <a:buFontTx/>
              <a:buChar char="•"/>
            </a:pPr>
            <a:r>
              <a:rPr lang="en-US" sz="2800"/>
              <a:t>Development of this approach is continuing at a rapid pace and for microbiologists, this technology will be one of the major tools for the future.</a:t>
            </a:r>
            <a:endParaRPr lang="en-US" sz="25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73</a:t>
            </a:fld>
            <a:endParaRPr lang="en-US"/>
          </a:p>
        </p:txBody>
      </p:sp>
      <p:sp>
        <p:nvSpPr>
          <p:cNvPr id="3" name="Title 1"/>
          <p:cNvSpPr txBox="1">
            <a:spLocks/>
          </p:cNvSpPr>
          <p:nvPr/>
        </p:nvSpPr>
        <p:spPr bwMode="auto">
          <a:xfrm>
            <a:off x="-2593" y="0"/>
            <a:ext cx="28981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dirty="0" smtClean="0"/>
              <a:t>Advantages and limitations of each rapid detection methods</a:t>
            </a:r>
            <a:endParaRPr lang="en-US" sz="3500" dirty="0"/>
          </a:p>
        </p:txBody>
      </p:sp>
      <p:pic>
        <p:nvPicPr>
          <p:cNvPr id="7" name="Picture 6" descr="Screen Shot 2016-06-27 at 5.0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801"/>
            <a:ext cx="6019800" cy="6858000"/>
          </a:xfrm>
          <a:prstGeom prst="rect">
            <a:avLst/>
          </a:prstGeom>
        </p:spPr>
      </p:pic>
    </p:spTree>
    <p:extLst>
      <p:ext uri="{BB962C8B-B14F-4D97-AF65-F5344CB8AC3E}">
        <p14:creationId xmlns:p14="http://schemas.microsoft.com/office/powerpoint/2010/main" val="2499781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74</a:t>
            </a:fld>
            <a:endParaRPr lang="en-US"/>
          </a:p>
        </p:txBody>
      </p:sp>
      <p:grpSp>
        <p:nvGrpSpPr>
          <p:cNvPr id="5" name="Group 4"/>
          <p:cNvGrpSpPr/>
          <p:nvPr/>
        </p:nvGrpSpPr>
        <p:grpSpPr>
          <a:xfrm>
            <a:off x="2362200" y="28466"/>
            <a:ext cx="6629400" cy="6751555"/>
            <a:chOff x="2362200" y="28466"/>
            <a:chExt cx="6629400" cy="6751555"/>
          </a:xfrm>
        </p:grpSpPr>
        <p:pic>
          <p:nvPicPr>
            <p:cNvPr id="3" name="Picture 2" descr="Screen Shot 2016-06-27 at 5.0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466"/>
              <a:ext cx="6565900" cy="4013200"/>
            </a:xfrm>
            <a:prstGeom prst="rect">
              <a:avLst/>
            </a:prstGeom>
          </p:spPr>
        </p:pic>
        <p:pic>
          <p:nvPicPr>
            <p:cNvPr id="4" name="Picture 3" descr="Screen Shot 2016-06-27 at 5.0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886200"/>
              <a:ext cx="6629400" cy="2893821"/>
            </a:xfrm>
            <a:prstGeom prst="rect">
              <a:avLst/>
            </a:prstGeom>
          </p:spPr>
        </p:pic>
      </p:grpSp>
      <p:sp>
        <p:nvSpPr>
          <p:cNvPr id="6" name="Title 1"/>
          <p:cNvSpPr txBox="1">
            <a:spLocks/>
          </p:cNvSpPr>
          <p:nvPr/>
        </p:nvSpPr>
        <p:spPr bwMode="auto">
          <a:xfrm>
            <a:off x="-2593" y="0"/>
            <a:ext cx="28981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dirty="0" smtClean="0"/>
              <a:t>Advantages and limitations of each rapid detection methods</a:t>
            </a:r>
            <a:endParaRPr lang="en-US" sz="3500" dirty="0"/>
          </a:p>
        </p:txBody>
      </p:sp>
    </p:spTree>
    <p:extLst>
      <p:ext uri="{BB962C8B-B14F-4D97-AF65-F5344CB8AC3E}">
        <p14:creationId xmlns:p14="http://schemas.microsoft.com/office/powerpoint/2010/main" val="3348215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75</a:t>
            </a:fld>
            <a:endParaRPr lang="en-US"/>
          </a:p>
        </p:txBody>
      </p:sp>
      <p:pic>
        <p:nvPicPr>
          <p:cNvPr id="3" name="Picture 2" descr="Screen Shot 2016-06-27 at 5.0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6400800" cy="6731000"/>
          </a:xfrm>
          <a:prstGeom prst="rect">
            <a:avLst/>
          </a:prstGeom>
        </p:spPr>
      </p:pic>
      <p:sp>
        <p:nvSpPr>
          <p:cNvPr id="4" name="Title 1"/>
          <p:cNvSpPr txBox="1">
            <a:spLocks/>
          </p:cNvSpPr>
          <p:nvPr/>
        </p:nvSpPr>
        <p:spPr bwMode="auto">
          <a:xfrm>
            <a:off x="0" y="34044"/>
            <a:ext cx="26695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dirty="0" smtClean="0"/>
              <a:t>Advantages and limitations of each rapid detection methods</a:t>
            </a:r>
            <a:endParaRPr lang="en-US" sz="3500" dirty="0"/>
          </a:p>
        </p:txBody>
      </p:sp>
    </p:spTree>
    <p:extLst>
      <p:ext uri="{BB962C8B-B14F-4D97-AF65-F5344CB8AC3E}">
        <p14:creationId xmlns:p14="http://schemas.microsoft.com/office/powerpoint/2010/main" val="1208647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E9D80F-2CDE-6C4B-AA91-E7D173ACA5DE}" type="slidenum">
              <a:rPr lang="en-US" smtClean="0"/>
              <a:pPr>
                <a:defRPr/>
              </a:pPr>
              <a:t>76</a:t>
            </a:fld>
            <a:endParaRPr lang="en-US"/>
          </a:p>
        </p:txBody>
      </p:sp>
      <p:grpSp>
        <p:nvGrpSpPr>
          <p:cNvPr id="5" name="Group 4"/>
          <p:cNvGrpSpPr/>
          <p:nvPr/>
        </p:nvGrpSpPr>
        <p:grpSpPr>
          <a:xfrm>
            <a:off x="2438400" y="0"/>
            <a:ext cx="6604000" cy="6870669"/>
            <a:chOff x="2438400" y="0"/>
            <a:chExt cx="6604000" cy="6870669"/>
          </a:xfrm>
        </p:grpSpPr>
        <p:pic>
          <p:nvPicPr>
            <p:cNvPr id="3" name="Picture 2" descr="Screen Shot 2016-06-27 at 5.09.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6527800" cy="2171700"/>
            </a:xfrm>
            <a:prstGeom prst="rect">
              <a:avLst/>
            </a:prstGeom>
          </p:spPr>
        </p:pic>
        <p:pic>
          <p:nvPicPr>
            <p:cNvPr id="4" name="Picture 3" descr="Screen Shot 2016-06-27 at 5.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088821"/>
              <a:ext cx="6553200" cy="4781848"/>
            </a:xfrm>
            <a:prstGeom prst="rect">
              <a:avLst/>
            </a:prstGeom>
          </p:spPr>
        </p:pic>
      </p:grpSp>
      <p:sp>
        <p:nvSpPr>
          <p:cNvPr id="6" name="Title 1"/>
          <p:cNvSpPr txBox="1">
            <a:spLocks/>
          </p:cNvSpPr>
          <p:nvPr/>
        </p:nvSpPr>
        <p:spPr bwMode="auto">
          <a:xfrm>
            <a:off x="0" y="34044"/>
            <a:ext cx="26695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500" b="1" dirty="0" smtClean="0"/>
              <a:t>Advantages and limitations of each rapid detection methods</a:t>
            </a:r>
            <a:endParaRPr lang="en-US" sz="3500" dirty="0"/>
          </a:p>
        </p:txBody>
      </p:sp>
    </p:spTree>
    <p:extLst>
      <p:ext uri="{BB962C8B-B14F-4D97-AF65-F5344CB8AC3E}">
        <p14:creationId xmlns:p14="http://schemas.microsoft.com/office/powerpoint/2010/main" val="1663540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7E9B0F0-0538-9D42-A7FB-8BB49E5B30D1}" type="slidenum">
              <a:rPr lang="en-US" smtClean="0"/>
              <a:pPr>
                <a:defRPr/>
              </a:pPr>
              <a:t>77</a:t>
            </a:fld>
            <a:endParaRPr lang="en-US" dirty="0"/>
          </a:p>
        </p:txBody>
      </p:sp>
      <p:sp>
        <p:nvSpPr>
          <p:cNvPr id="81922" name="Title 1"/>
          <p:cNvSpPr txBox="1">
            <a:spLocks/>
          </p:cNvSpPr>
          <p:nvPr/>
        </p:nvSpPr>
        <p:spPr bwMode="auto">
          <a:xfrm>
            <a:off x="-22225"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gn="ctr">
              <a:lnSpc>
                <a:spcPct val="150000"/>
              </a:lnSpc>
            </a:pPr>
            <a:r>
              <a:rPr lang="en-US" sz="3200" b="1">
                <a:solidFill>
                  <a:schemeClr val="tx2"/>
                </a:solidFill>
                <a:latin typeface="Arial" charset="0"/>
              </a:rPr>
              <a:t>REQUIREMENTS FOR ALTERNATIVE AND RAPID METHODS</a:t>
            </a:r>
            <a:endParaRPr lang="en-US" sz="3000" b="1">
              <a:solidFill>
                <a:schemeClr val="tx2"/>
              </a:solidFill>
              <a:latin typeface="Arial" charset="0"/>
            </a:endParaRPr>
          </a:p>
        </p:txBody>
      </p:sp>
      <p:sp>
        <p:nvSpPr>
          <p:cNvPr id="81923" name="Content Placeholder 2"/>
          <p:cNvSpPr txBox="1">
            <a:spLocks/>
          </p:cNvSpPr>
          <p:nvPr/>
        </p:nvSpPr>
        <p:spPr bwMode="auto">
          <a:xfrm>
            <a:off x="5334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2800" b="1"/>
              <a:t>Factors towards adoption of new method:</a:t>
            </a:r>
          </a:p>
          <a:p>
            <a:pPr lvl="1">
              <a:spcBef>
                <a:spcPct val="20000"/>
              </a:spcBef>
              <a:buFontTx/>
              <a:buChar char="–"/>
            </a:pPr>
            <a:r>
              <a:rPr lang="en-US" b="1"/>
              <a:t>Accuracy</a:t>
            </a:r>
          </a:p>
          <a:p>
            <a:pPr lvl="1">
              <a:spcBef>
                <a:spcPct val="20000"/>
              </a:spcBef>
              <a:buFontTx/>
              <a:buChar char="–"/>
            </a:pPr>
            <a:r>
              <a:rPr lang="en-US" b="1"/>
              <a:t>Validation</a:t>
            </a:r>
          </a:p>
          <a:p>
            <a:pPr lvl="1">
              <a:spcBef>
                <a:spcPct val="20000"/>
              </a:spcBef>
              <a:buFontTx/>
              <a:buChar char="–"/>
            </a:pPr>
            <a:r>
              <a:rPr lang="en-US" b="1"/>
              <a:t>Speed</a:t>
            </a:r>
          </a:p>
          <a:p>
            <a:pPr lvl="1">
              <a:spcBef>
                <a:spcPct val="20000"/>
              </a:spcBef>
              <a:buFontTx/>
              <a:buChar char="–"/>
            </a:pPr>
            <a:r>
              <a:rPr lang="en-US" b="1"/>
              <a:t>Automaton and computerization</a:t>
            </a:r>
          </a:p>
          <a:p>
            <a:pPr lvl="1">
              <a:spcBef>
                <a:spcPct val="20000"/>
              </a:spcBef>
              <a:buFontTx/>
              <a:buChar char="–"/>
            </a:pPr>
            <a:r>
              <a:rPr lang="en-US" b="1"/>
              <a:t>Sample matrix</a:t>
            </a:r>
          </a:p>
          <a:p>
            <a:pPr lvl="1">
              <a:spcBef>
                <a:spcPct val="20000"/>
              </a:spcBef>
              <a:buFontTx/>
              <a:buChar char="–"/>
            </a:pPr>
            <a:r>
              <a:rPr lang="en-US" b="1"/>
              <a:t>Costs</a:t>
            </a:r>
          </a:p>
          <a:p>
            <a:pPr lvl="1">
              <a:spcBef>
                <a:spcPct val="20000"/>
              </a:spcBef>
              <a:buFontTx/>
              <a:buChar char="–"/>
            </a:pPr>
            <a:r>
              <a:rPr lang="en-US" b="1"/>
              <a:t>Simplicity</a:t>
            </a:r>
          </a:p>
          <a:p>
            <a:pPr lvl="2">
              <a:spcBef>
                <a:spcPct val="20000"/>
              </a:spcBef>
              <a:buFontTx/>
              <a:buChar char="•"/>
            </a:pPr>
            <a:r>
              <a:rPr lang="en-US" sz="2000" b="1"/>
              <a:t>Reagents and supply should be rapidly available</a:t>
            </a:r>
          </a:p>
          <a:p>
            <a:pPr lvl="2">
              <a:spcBef>
                <a:spcPct val="20000"/>
              </a:spcBef>
              <a:buFontTx/>
              <a:buChar char="•"/>
            </a:pPr>
            <a:r>
              <a:rPr lang="en-US" sz="2000" b="1"/>
              <a:t>Training, technical service and company support is essential</a:t>
            </a:r>
          </a:p>
          <a:p>
            <a:pPr lvl="2">
              <a:spcBef>
                <a:spcPct val="20000"/>
              </a:spcBef>
              <a:buFontTx/>
              <a:buChar char="•"/>
            </a:pPr>
            <a:r>
              <a:rPr lang="en-US" sz="2000" b="1"/>
              <a:t>Space requirements</a:t>
            </a:r>
          </a:p>
          <a:p>
            <a:pPr lvl="3">
              <a:spcBef>
                <a:spcPct val="20000"/>
              </a:spcBef>
              <a:buFontTx/>
              <a:buChar char="–"/>
            </a:pPr>
            <a:r>
              <a:rPr lang="en-US" sz="1600" b="1"/>
              <a:t>Instruments are preferably compact and small</a:t>
            </a:r>
            <a:endParaRPr lang="en-US" sz="1300" b="1"/>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A7A8EEC-3CDE-CA4C-96A4-6D8077FB604C}" type="slidenum">
              <a:rPr lang="en-US" smtClean="0"/>
              <a:pPr>
                <a:defRPr/>
              </a:pPr>
              <a:t>78</a:t>
            </a:fld>
            <a:endParaRPr lang="en-US" dirty="0"/>
          </a:p>
        </p:txBody>
      </p:sp>
      <p:sp>
        <p:nvSpPr>
          <p:cNvPr id="82946" name="Title 1"/>
          <p:cNvSpPr txBox="1">
            <a:spLocks/>
          </p:cNvSpPr>
          <p:nvPr/>
        </p:nvSpPr>
        <p:spPr bwMode="auto">
          <a:xfrm>
            <a:off x="5715000" y="0"/>
            <a:ext cx="3406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chemeClr val="tx2"/>
                </a:solidFill>
                <a:latin typeface="Arial" charset="0"/>
              </a:rPr>
              <a:t>Rapid Methods for Detecting Foodborne Pathogens</a:t>
            </a:r>
          </a:p>
        </p:txBody>
      </p:sp>
      <p:pic>
        <p:nvPicPr>
          <p:cNvPr id="82947" name="Picture 4" descr="Screen Shot 2016-06-26 at 5.16.2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5"/>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3"/>
              </a:rPr>
              <a:t>Ref.: http://www.fda.gov/Food/FoodScienceResearch/LaboratoryMethods/ucm109652.htm</a:t>
            </a:r>
            <a:r>
              <a:rPr lang="en-US" sz="120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F09ED64-5B82-5E4A-BADA-7070E0964461}" type="slidenum">
              <a:rPr lang="en-US" smtClean="0"/>
              <a:pPr>
                <a:defRPr/>
              </a:pPr>
              <a:t>79</a:t>
            </a:fld>
            <a:endParaRPr lang="en-US" dirty="0"/>
          </a:p>
        </p:txBody>
      </p:sp>
      <p:sp>
        <p:nvSpPr>
          <p:cNvPr id="83970" name="Title 1"/>
          <p:cNvSpPr txBox="1">
            <a:spLocks/>
          </p:cNvSpPr>
          <p:nvPr/>
        </p:nvSpPr>
        <p:spPr bwMode="auto">
          <a:xfrm>
            <a:off x="5562600" y="0"/>
            <a:ext cx="355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chemeClr val="tx2"/>
                </a:solidFill>
                <a:latin typeface="Arial" charset="0"/>
              </a:rPr>
              <a:t>Rapid Methods for Detecting Foodborne Pathogens</a:t>
            </a:r>
          </a:p>
        </p:txBody>
      </p:sp>
      <p:sp>
        <p:nvSpPr>
          <p:cNvPr id="83971" name="TextBox 5"/>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2"/>
              </a:rPr>
              <a:t>Ref.: http://www.fda.gov/Food/FoodScienceResearch/LaboratoryMethods/ucm109652.htm</a:t>
            </a:r>
            <a:r>
              <a:rPr lang="en-US" sz="1200"/>
              <a:t> </a:t>
            </a:r>
          </a:p>
        </p:txBody>
      </p:sp>
      <p:pic>
        <p:nvPicPr>
          <p:cNvPr id="83972" name="Picture 3" descr="Screen Shot 2016-06-26 at 5.18.0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26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1633C34-20BE-6645-AE52-CF929C48452A}" type="slidenum">
              <a:rPr lang="en-US" smtClean="0"/>
              <a:pPr>
                <a:defRPr/>
              </a:pPr>
              <a:t>8</a:t>
            </a:fld>
            <a:endParaRPr lang="en-US"/>
          </a:p>
        </p:txBody>
      </p:sp>
      <p:sp>
        <p:nvSpPr>
          <p:cNvPr id="24578" name="Content Placeholder 2"/>
          <p:cNvSpPr txBox="1">
            <a:spLocks/>
          </p:cNvSpPr>
          <p:nvPr/>
        </p:nvSpPr>
        <p:spPr bwMode="auto">
          <a:xfrm>
            <a:off x="685800" y="1600200"/>
            <a:ext cx="7897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4763"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pPr>
            <a:r>
              <a:rPr lang="en-US" dirty="0"/>
              <a:t>• </a:t>
            </a:r>
            <a:r>
              <a:rPr lang="en-US" sz="2500" dirty="0"/>
              <a:t>Presence of indigenous microbes which do not cause health risk but their presence often interferes with the selective identification and isolation of specific pathogens, which are usually found in low numbers</a:t>
            </a:r>
          </a:p>
          <a:p>
            <a:pPr lvl="1">
              <a:lnSpc>
                <a:spcPct val="150000"/>
              </a:lnSpc>
              <a:spcBef>
                <a:spcPct val="20000"/>
              </a:spcBef>
            </a:pPr>
            <a:endParaRPr lang="en-US" sz="2100" dirty="0"/>
          </a:p>
        </p:txBody>
      </p:sp>
      <p:sp>
        <p:nvSpPr>
          <p:cNvPr id="24579" name="Content Placeholder 2"/>
          <p:cNvSpPr txBox="1">
            <a:spLocks/>
          </p:cNvSpPr>
          <p:nvPr/>
        </p:nvSpPr>
        <p:spPr bwMode="auto">
          <a:xfrm>
            <a:off x="609600" y="533400"/>
            <a:ext cx="83550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3500" b="1"/>
              <a:t>Major Challenges: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877454D-9F6E-374B-9B2C-77266017E901}" type="slidenum">
              <a:rPr lang="en-US" smtClean="0"/>
              <a:pPr>
                <a:defRPr/>
              </a:pPr>
              <a:t>80</a:t>
            </a:fld>
            <a:endParaRPr lang="en-US" dirty="0"/>
          </a:p>
        </p:txBody>
      </p:sp>
      <p:sp>
        <p:nvSpPr>
          <p:cNvPr id="84994" name="Title 1"/>
          <p:cNvSpPr txBox="1">
            <a:spLocks/>
          </p:cNvSpPr>
          <p:nvPr/>
        </p:nvSpPr>
        <p:spPr bwMode="auto">
          <a:xfrm>
            <a:off x="5486400" y="0"/>
            <a:ext cx="3635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chemeClr val="tx2"/>
                </a:solidFill>
                <a:latin typeface="Arial" charset="0"/>
              </a:rPr>
              <a:t>Rapid Methods for Detecting Foodborne Pathogens</a:t>
            </a:r>
          </a:p>
        </p:txBody>
      </p:sp>
      <p:sp>
        <p:nvSpPr>
          <p:cNvPr id="84995" name="TextBox 5"/>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2"/>
              </a:rPr>
              <a:t>Ref.: http://www.fda.gov/Food/FoodScienceResearch/LaboratoryMethods/ucm109652.htm</a:t>
            </a:r>
            <a:r>
              <a:rPr lang="en-US" sz="1200"/>
              <a:t> </a:t>
            </a:r>
          </a:p>
        </p:txBody>
      </p:sp>
      <p:pic>
        <p:nvPicPr>
          <p:cNvPr id="84996" name="Picture 4" descr="Screen Shot 2016-06-26 at 5.19.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54102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F396F1A-4F22-F049-8BC0-675C51D49488}" type="slidenum">
              <a:rPr lang="en-US" smtClean="0"/>
              <a:pPr>
                <a:defRPr/>
              </a:pPr>
              <a:t>81</a:t>
            </a:fld>
            <a:endParaRPr lang="en-US"/>
          </a:p>
        </p:txBody>
      </p:sp>
      <p:pic>
        <p:nvPicPr>
          <p:cNvPr id="86018" name="Picture 2" descr="Screen Shot 2016-06-26 at 5.19.4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6256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3"/>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3"/>
              </a:rPr>
              <a:t>Ref.: http://www.fda.gov/Food/FoodScienceResearch/LaboratoryMethods/ucm109652.htm</a:t>
            </a:r>
            <a:r>
              <a:rPr lang="en-US" sz="120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4BB2119-F6C8-7147-AA07-2DAADB37F466}" type="slidenum">
              <a:rPr lang="en-US" smtClean="0"/>
              <a:pPr>
                <a:defRPr/>
              </a:pPr>
              <a:t>82</a:t>
            </a:fld>
            <a:endParaRPr lang="en-US"/>
          </a:p>
        </p:txBody>
      </p:sp>
      <p:pic>
        <p:nvPicPr>
          <p:cNvPr id="87042" name="Picture 2" descr="Screen Shot 2016-06-26 at 5.20.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3"/>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3"/>
              </a:rPr>
              <a:t>Ref.: http://www.fda.gov/Food/FoodScienceResearch/LaboratoryMethods/ucm109652.htm</a:t>
            </a:r>
            <a:r>
              <a:rPr lang="en-US" sz="120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80BD790-6583-014B-8786-0AA110C79FA9}" type="slidenum">
              <a:rPr lang="en-US" smtClean="0"/>
              <a:pPr>
                <a:defRPr/>
              </a:pPr>
              <a:t>83</a:t>
            </a:fld>
            <a:endParaRPr lang="en-US" dirty="0"/>
          </a:p>
        </p:txBody>
      </p:sp>
      <p:sp>
        <p:nvSpPr>
          <p:cNvPr id="88066" name="Title 1"/>
          <p:cNvSpPr txBox="1">
            <a:spLocks/>
          </p:cNvSpPr>
          <p:nvPr/>
        </p:nvSpPr>
        <p:spPr bwMode="auto">
          <a:xfrm>
            <a:off x="4724400" y="0"/>
            <a:ext cx="439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chemeClr val="tx2"/>
                </a:solidFill>
                <a:latin typeface="Arial" charset="0"/>
              </a:rPr>
              <a:t>Rapid Methods for Detecting Foodborne Pathogens</a:t>
            </a:r>
          </a:p>
        </p:txBody>
      </p:sp>
      <p:sp>
        <p:nvSpPr>
          <p:cNvPr id="88067" name="TextBox 5"/>
          <p:cNvSpPr txBox="1">
            <a:spLocks noChangeArrowheads="1"/>
          </p:cNvSpPr>
          <p:nvPr/>
        </p:nvSpPr>
        <p:spPr bwMode="auto">
          <a:xfrm>
            <a:off x="6248400" y="4213225"/>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2"/>
              </a:rPr>
              <a:t>Ref.: http://www.fda.gov/Food/FoodScienceResearch/LaboratoryMethods/ucm109652.htm</a:t>
            </a:r>
            <a:r>
              <a:rPr lang="en-US" sz="1200"/>
              <a:t> </a:t>
            </a:r>
          </a:p>
        </p:txBody>
      </p:sp>
      <p:pic>
        <p:nvPicPr>
          <p:cNvPr id="88068" name="Picture 3" descr="Screen Shot 2016-06-26 at 5.21.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4997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27F2-7E91-A148-928B-A89E4303176C}" type="slidenum">
              <a:rPr lang="en-US" smtClean="0"/>
              <a:pPr>
                <a:defRPr/>
              </a:pPr>
              <a:t>84</a:t>
            </a:fld>
            <a:endParaRPr lang="en-US" dirty="0"/>
          </a:p>
        </p:txBody>
      </p:sp>
      <p:sp>
        <p:nvSpPr>
          <p:cNvPr id="89090" name="Title 1"/>
          <p:cNvSpPr txBox="1">
            <a:spLocks/>
          </p:cNvSpPr>
          <p:nvPr/>
        </p:nvSpPr>
        <p:spPr bwMode="auto">
          <a:xfrm>
            <a:off x="76200" y="0"/>
            <a:ext cx="9045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000" b="1"/>
              <a:t>Food Testing Solutions: Thermo Scientific</a:t>
            </a:r>
            <a:endParaRPr lang="en-US" sz="3000" b="1" i="1"/>
          </a:p>
        </p:txBody>
      </p:sp>
      <p:sp>
        <p:nvSpPr>
          <p:cNvPr id="6" name="Content Placeholder 2"/>
          <p:cNvSpPr txBox="1">
            <a:spLocks/>
          </p:cNvSpPr>
          <p:nvPr/>
        </p:nvSpPr>
        <p:spPr bwMode="auto">
          <a:xfrm>
            <a:off x="457200" y="914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buFont typeface="Arial"/>
              <a:buChar char="•"/>
              <a:defRPr/>
            </a:pPr>
            <a:r>
              <a:rPr lang="en-US" sz="2000" b="1" dirty="0" smtClean="0"/>
              <a:t>Food and Beverage</a:t>
            </a:r>
          </a:p>
          <a:p>
            <a:pPr marL="0" indent="0">
              <a:defRPr/>
            </a:pPr>
            <a:r>
              <a:rPr lang="en-US" sz="2000" dirty="0" smtClean="0">
                <a:hlinkClick r:id="rId2"/>
              </a:rPr>
              <a:t>http://www.thermofisher.com/us/en/home/industrial/food-beverage.html</a:t>
            </a:r>
            <a:endParaRPr lang="en-US" sz="2000" dirty="0" smtClean="0"/>
          </a:p>
          <a:p>
            <a:pPr marL="457200" indent="-457200">
              <a:buFont typeface="Arial"/>
              <a:buChar char="•"/>
              <a:defRPr/>
            </a:pPr>
            <a:endParaRPr lang="en-US" sz="2000" b="1" dirty="0" smtClean="0"/>
          </a:p>
          <a:p>
            <a:pPr marL="457200" indent="-457200">
              <a:buFont typeface="Arial"/>
              <a:buChar char="•"/>
              <a:defRPr/>
            </a:pPr>
            <a:r>
              <a:rPr lang="en-US" sz="2000" b="1" dirty="0" smtClean="0"/>
              <a:t>Food Microbiology Testing</a:t>
            </a:r>
          </a:p>
          <a:p>
            <a:pPr marL="0" indent="0">
              <a:defRPr/>
            </a:pPr>
            <a:r>
              <a:rPr lang="en-US" sz="2000" dirty="0" smtClean="0">
                <a:hlinkClick r:id="rId3"/>
              </a:rPr>
              <a:t>http://www.thermofisher.com/us/en/home/industrial/food-beverage/food-microbiology-testing.html</a:t>
            </a:r>
          </a:p>
          <a:p>
            <a:pPr marL="0" indent="0">
              <a:defRPr/>
            </a:pPr>
            <a:endParaRPr lang="en-US" sz="2000" dirty="0" smtClean="0">
              <a:hlinkClick r:id="rId3"/>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443AE13-60B8-404D-903C-2CAE0963AD02}" type="slidenum">
              <a:rPr lang="en-US" smtClean="0"/>
              <a:pPr>
                <a:defRPr/>
              </a:pPr>
              <a:t>85</a:t>
            </a:fld>
            <a:endParaRPr lang="en-US" dirty="0"/>
          </a:p>
        </p:txBody>
      </p:sp>
      <p:sp>
        <p:nvSpPr>
          <p:cNvPr id="90114" name="Title 1"/>
          <p:cNvSpPr txBox="1">
            <a:spLocks/>
          </p:cNvSpPr>
          <p:nvPr/>
        </p:nvSpPr>
        <p:spPr bwMode="auto">
          <a:xfrm>
            <a:off x="76200" y="0"/>
            <a:ext cx="9045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t>Food Safety Testing: </a:t>
            </a:r>
            <a:r>
              <a:rPr lang="en-US" sz="4000" b="1" i="1"/>
              <a:t>BIO-RAD</a:t>
            </a:r>
          </a:p>
        </p:txBody>
      </p:sp>
      <p:sp>
        <p:nvSpPr>
          <p:cNvPr id="6" name="Content Placeholder 2"/>
          <p:cNvSpPr txBox="1">
            <a:spLocks/>
          </p:cNvSpPr>
          <p:nvPr/>
        </p:nvSpPr>
        <p:spPr bwMode="auto">
          <a:xfrm>
            <a:off x="457200" y="9144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buFont typeface="Arial"/>
              <a:buChar char="•"/>
              <a:defRPr/>
            </a:pPr>
            <a:r>
              <a:rPr lang="en-US" sz="2000" dirty="0" smtClean="0"/>
              <a:t>Bio-Rad's PCR kits and testing automation, standard and chromogenic media, and immune sera help food science laboratories improve food safety and risk management by minimizing the time and cost of microbiological and molecular food testing and ensuring reproducible results.</a:t>
            </a:r>
          </a:p>
          <a:p>
            <a:pPr marL="0" indent="0">
              <a:defRPr/>
            </a:pPr>
            <a:r>
              <a:rPr lang="en-US" sz="2000" dirty="0" smtClean="0"/>
              <a:t>Please visit following links: </a:t>
            </a:r>
            <a:r>
              <a:rPr lang="en-US" sz="2000" dirty="0" smtClean="0">
                <a:hlinkClick r:id="rId2"/>
              </a:rPr>
              <a:t>http://www.bio-rad.com/en-us/category/food-safety-testing</a:t>
            </a:r>
            <a:endParaRPr lang="en-US" sz="2000" dirty="0" smtClean="0"/>
          </a:p>
          <a:p>
            <a:pPr marL="0" indent="0">
              <a:defRPr/>
            </a:pPr>
            <a:endParaRPr lang="en-US" sz="2000" dirty="0" smtClean="0"/>
          </a:p>
          <a:p>
            <a:pPr marL="457200" indent="-457200">
              <a:buFont typeface="Arial"/>
              <a:buChar char="•"/>
              <a:defRPr/>
            </a:pPr>
            <a:r>
              <a:rPr lang="en-US" sz="2000" b="1" dirty="0" smtClean="0"/>
              <a:t>Chromogenic Media: </a:t>
            </a:r>
            <a:r>
              <a:rPr lang="en-US" sz="2000" dirty="0" smtClean="0">
                <a:hlinkClick r:id="rId3"/>
              </a:rPr>
              <a:t>http://www.bio-rad.com/en-us/category/chromogenic-media?pcp_loc=catprod</a:t>
            </a:r>
            <a:r>
              <a:rPr lang="en-US" sz="2000" dirty="0" smtClean="0"/>
              <a:t> </a:t>
            </a:r>
          </a:p>
          <a:p>
            <a:pPr marL="457200" indent="-457200">
              <a:buFont typeface="Arial"/>
              <a:buChar char="•"/>
              <a:defRPr/>
            </a:pPr>
            <a:endParaRPr lang="en-US" sz="2000" dirty="0" smtClean="0"/>
          </a:p>
          <a:p>
            <a:pPr marL="457200" indent="-457200">
              <a:buFont typeface="Arial"/>
              <a:buChar char="•"/>
              <a:defRPr/>
            </a:pPr>
            <a:r>
              <a:rPr lang="en-US" sz="2000" b="1" dirty="0" smtClean="0"/>
              <a:t>Serological Testing: </a:t>
            </a:r>
            <a:r>
              <a:rPr lang="en-US" sz="2000" dirty="0" smtClean="0">
                <a:hlinkClick r:id="rId4"/>
              </a:rPr>
              <a:t>http://www.bio-rad.com/en-us/category/serological-testing?pcp_loc=catprod</a:t>
            </a:r>
            <a:r>
              <a:rPr lang="en-US" sz="2000" dirty="0" smtClean="0"/>
              <a:t> </a:t>
            </a:r>
          </a:p>
          <a:p>
            <a:pPr marL="457200" indent="-457200">
              <a:buFont typeface="Arial"/>
              <a:buChar char="•"/>
              <a:defRPr/>
            </a:pPr>
            <a:endParaRPr lang="en-US" sz="2000" b="1" dirty="0" smtClean="0"/>
          </a:p>
          <a:p>
            <a:pPr marL="457200" indent="-457200">
              <a:buFont typeface="Arial"/>
              <a:buChar char="•"/>
              <a:defRPr/>
            </a:pPr>
            <a:r>
              <a:rPr lang="en-US" sz="2000" b="1" dirty="0" smtClean="0"/>
              <a:t>Food PCR Testing Kits:</a:t>
            </a:r>
          </a:p>
          <a:p>
            <a:pPr marL="457200" indent="-457200">
              <a:buFont typeface="Arial"/>
              <a:buChar char="•"/>
              <a:defRPr/>
            </a:pPr>
            <a:r>
              <a:rPr lang="en-US" sz="2000" dirty="0" smtClean="0">
                <a:hlinkClick r:id="rId5"/>
              </a:rPr>
              <a:t>http://www.bio-rad.com/en-us/category/food-pcr-testing-kits?pcp_loc=catprod</a:t>
            </a:r>
            <a:endParaRPr lang="en-US" sz="2000" dirty="0" smtClean="0"/>
          </a:p>
          <a:p>
            <a:pPr marL="457200" indent="-457200">
              <a:buFont typeface="Arial"/>
              <a:buChar char="•"/>
              <a:defRPr/>
            </a:pPr>
            <a:endParaRPr lang="en-US" sz="20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611A7A7-4723-C44F-888A-CFAC49162D0C}" type="slidenum">
              <a:rPr lang="en-US" smtClean="0"/>
              <a:pPr>
                <a:defRPr/>
              </a:pPr>
              <a:t>86</a:t>
            </a:fld>
            <a:endParaRPr lang="en-US"/>
          </a:p>
        </p:txBody>
      </p:sp>
      <p:pic>
        <p:nvPicPr>
          <p:cNvPr id="97282" name="Picture 2" descr="Screen Shot 2015-06-23 at 2.44.4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7373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3"/>
          <p:cNvSpPr txBox="1">
            <a:spLocks noChangeArrowheads="1"/>
          </p:cNvSpPr>
          <p:nvPr/>
        </p:nvSpPr>
        <p:spPr bwMode="auto">
          <a:xfrm>
            <a:off x="1219200" y="22225"/>
            <a:ext cx="6692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Major Food-borne pathogens in the United States</a:t>
            </a:r>
          </a:p>
        </p:txBody>
      </p:sp>
      <p:sp>
        <p:nvSpPr>
          <p:cNvPr id="97284" name="TextBox 4"/>
          <p:cNvSpPr txBox="1">
            <a:spLocks noChangeArrowheads="1"/>
          </p:cNvSpPr>
          <p:nvPr/>
        </p:nvSpPr>
        <p:spPr bwMode="auto">
          <a:xfrm>
            <a:off x="914400" y="61849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hlinkClick r:id="rId3"/>
              </a:rPr>
              <a:t>http://www.cdc.gov/foodborneburden/PDFs/pathogens-complete-list.pdf</a:t>
            </a:r>
            <a:endParaRPr lang="en-US" sz="1200"/>
          </a:p>
          <a:p>
            <a:pPr eaLnBrk="1" hangingPunct="1"/>
            <a:r>
              <a:rPr lang="en-US" sz="1200"/>
              <a:t>Tauxe, R. V. 2002. Emerging foodborne pathogens. </a:t>
            </a:r>
            <a:r>
              <a:rPr lang="en-US" sz="1200" i="1"/>
              <a:t>International Journal of Food Microbiology </a:t>
            </a:r>
            <a:r>
              <a:rPr lang="en-US" sz="1200"/>
              <a:t>78:31-41. </a:t>
            </a:r>
          </a:p>
          <a:p>
            <a:pPr eaLnBrk="1" hangingPunct="1"/>
            <a:endParaRPr lang="en-US" sz="1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1384017-6AE9-1541-B259-B1FB91F0BA80}" type="slidenum">
              <a:rPr lang="en-US" smtClean="0"/>
              <a:pPr>
                <a:defRPr/>
              </a:pPr>
              <a:t>87</a:t>
            </a:fld>
            <a:endParaRPr lang="en-US"/>
          </a:p>
        </p:txBody>
      </p:sp>
      <p:pic>
        <p:nvPicPr>
          <p:cNvPr id="98306" name="Picture 2" descr="Screen Shot 2015-06-23 at 3.19.5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5438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3"/>
          <p:cNvSpPr txBox="1">
            <a:spLocks noChangeArrowheads="1"/>
          </p:cNvSpPr>
          <p:nvPr/>
        </p:nvSpPr>
        <p:spPr bwMode="auto">
          <a:xfrm>
            <a:off x="381000" y="76200"/>
            <a:ext cx="814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Routes of contamination resulting in food-borne illness linked to wildlife. </a:t>
            </a:r>
          </a:p>
          <a:p>
            <a:pPr eaLnBrk="1" hangingPunct="1"/>
            <a:endParaRPr lang="en-US" sz="2000" b="1"/>
          </a:p>
        </p:txBody>
      </p:sp>
      <p:sp>
        <p:nvSpPr>
          <p:cNvPr id="98308" name="TextBox 4"/>
          <p:cNvSpPr txBox="1">
            <a:spLocks noChangeArrowheads="1"/>
          </p:cNvSpPr>
          <p:nvPr/>
        </p:nvSpPr>
        <p:spPr bwMode="auto">
          <a:xfrm>
            <a:off x="1371600" y="6302375"/>
            <a:ext cx="3246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500"/>
              <a:t>SOURCE: Illustrated by Amanda Price. </a:t>
            </a:r>
          </a:p>
          <a:p>
            <a:pPr eaLnBrk="1" hangingPunct="1"/>
            <a:endParaRPr lang="en-US" sz="15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B81DB10-99E3-1649-A766-F01CF19C0E90}" type="slidenum">
              <a:rPr lang="en-US" smtClean="0"/>
              <a:pPr>
                <a:defRPr/>
              </a:pPr>
              <a:t>88</a:t>
            </a:fld>
            <a:endParaRPr lang="en-US" dirty="0"/>
          </a:p>
        </p:txBody>
      </p:sp>
      <p:pic>
        <p:nvPicPr>
          <p:cNvPr id="99330" name="Picture 2" descr="Screen Shot 2015-06-23 at 3.23.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55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3"/>
          <p:cNvSpPr txBox="1">
            <a:spLocks noChangeArrowheads="1"/>
          </p:cNvSpPr>
          <p:nvPr/>
        </p:nvSpPr>
        <p:spPr bwMode="auto">
          <a:xfrm>
            <a:off x="0" y="36513"/>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500" b="1"/>
              <a:t>Strategies for pathogen discovery and link to causation. In the molecular era of pathogen discovery, culture and molecular methods are pursued in parallel until an agent is detected, isolated, and characterized. +, positive result; −, negative result. </a:t>
            </a:r>
          </a:p>
          <a:p>
            <a:pPr algn="ctr" eaLnBrk="1" hangingPunct="1"/>
            <a:endParaRPr lang="en-US" sz="1500" b="1"/>
          </a:p>
        </p:txBody>
      </p:sp>
      <p:sp>
        <p:nvSpPr>
          <p:cNvPr id="99332" name="TextBox 4"/>
          <p:cNvSpPr txBox="1">
            <a:spLocks noChangeArrowheads="1"/>
          </p:cNvSpPr>
          <p:nvPr/>
        </p:nvSpPr>
        <p:spPr bwMode="auto">
          <a:xfrm>
            <a:off x="914400" y="60960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SOURCE: Lipkin (2010) Copyright © American Society for Microbiology, Lipkin, W. I. (2010). Microbe Hunting. Microbiology and Molecular Biology Reviews. 74 (3):363-377: doi:10.1128/MMBR.00007-10. Reproduced with permission from American Society for Microbiology. </a:t>
            </a:r>
          </a:p>
          <a:p>
            <a:pPr eaLnBrk="1" hangingPunct="1"/>
            <a:endParaRPr lang="en-US" sz="12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94D51FA-0247-F746-A8E5-D32ED5A7B9BB}" type="slidenum">
              <a:rPr lang="en-US" smtClean="0"/>
              <a:pPr>
                <a:defRPr/>
              </a:pPr>
              <a:t>89</a:t>
            </a:fld>
            <a:endParaRPr lang="en-US"/>
          </a:p>
        </p:txBody>
      </p:sp>
      <p:pic>
        <p:nvPicPr>
          <p:cNvPr id="100354" name="Picture 2" descr="Screen Shot 2015-06-23 at 3.36.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
          <p:cNvSpPr txBox="1">
            <a:spLocks noChangeArrowheads="1"/>
          </p:cNvSpPr>
          <p:nvPr/>
        </p:nvSpPr>
        <p:spPr bwMode="auto">
          <a:xfrm>
            <a:off x="781050" y="801688"/>
            <a:ext cx="7905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000" b="1"/>
              <a:t>Major Food-Animal Reservoirs for Human Foodborne Bacterial Pathogens </a:t>
            </a:r>
          </a:p>
          <a:p>
            <a:pPr algn="ctr" eaLnBrk="1" hangingPunct="1"/>
            <a:endParaRPr lang="en-US" sz="3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EBF30DA-79FD-E741-96B6-C08FC28552B0}" type="slidenum">
              <a:rPr lang="en-US" smtClean="0"/>
              <a:pPr>
                <a:defRPr/>
              </a:pPr>
              <a:t>9</a:t>
            </a:fld>
            <a:endParaRPr lang="en-US"/>
          </a:p>
        </p:txBody>
      </p:sp>
      <p:sp>
        <p:nvSpPr>
          <p:cNvPr id="25602" name="Title 1"/>
          <p:cNvSpPr txBox="1">
            <a:spLocks/>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b="1">
                <a:solidFill>
                  <a:schemeClr val="tx2"/>
                </a:solidFill>
                <a:latin typeface="Arial" charset="0"/>
              </a:rPr>
              <a:t>Need for Rapid methods</a:t>
            </a:r>
          </a:p>
        </p:txBody>
      </p:sp>
      <p:sp>
        <p:nvSpPr>
          <p:cNvPr id="25603" name="Content Placeholder 2"/>
          <p:cNvSpPr txBox="1">
            <a:spLocks/>
          </p:cNvSpPr>
          <p:nvPr/>
        </p:nvSpPr>
        <p:spPr bwMode="auto">
          <a:xfrm>
            <a:off x="381000" y="12954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47663" indent="-342900" eaLnBrk="0" hangingPunct="0">
              <a:defRPr sz="2400">
                <a:solidFill>
                  <a:schemeClr val="tx1"/>
                </a:solidFill>
                <a:latin typeface="Times New Roman" charset="0"/>
                <a:ea typeface="ＭＳ Ｐゴシック" charset="0"/>
              </a:defRPr>
            </a:lvl2pPr>
            <a:lvl3pPr marL="747713" indent="-3429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a:lnSpc>
                <a:spcPct val="150000"/>
              </a:lnSpc>
              <a:spcBef>
                <a:spcPct val="20000"/>
              </a:spcBef>
              <a:buFont typeface="Arial" charset="0"/>
              <a:buChar char="•"/>
            </a:pPr>
            <a:r>
              <a:rPr lang="en-US" sz="2500" dirty="0"/>
              <a:t>Effective testing of bacteria requires methods of analysis that can meet a number of challenging criterions. </a:t>
            </a:r>
          </a:p>
          <a:p>
            <a:pPr lvl="1">
              <a:lnSpc>
                <a:spcPct val="150000"/>
              </a:lnSpc>
              <a:spcBef>
                <a:spcPct val="20000"/>
              </a:spcBef>
              <a:buFont typeface="Arial" charset="0"/>
              <a:buChar char="•"/>
            </a:pPr>
            <a:r>
              <a:rPr lang="en-US" sz="2500" dirty="0"/>
              <a:t>Time and sensitivity of analysis are the most important limitation related to the usefulness of microbial testing. </a:t>
            </a:r>
          </a:p>
          <a:p>
            <a:pPr lvl="1">
              <a:lnSpc>
                <a:spcPct val="150000"/>
              </a:lnSpc>
              <a:spcBef>
                <a:spcPct val="20000"/>
              </a:spcBef>
              <a:buFont typeface="Arial" charset="0"/>
              <a:buChar char="•"/>
            </a:pPr>
            <a:r>
              <a:rPr lang="en-US" sz="2500" dirty="0"/>
              <a:t>The food industry require more rapid methods which are sensitive for the following reasons:  </a:t>
            </a:r>
          </a:p>
          <a:p>
            <a:pPr lvl="2">
              <a:lnSpc>
                <a:spcPct val="150000"/>
              </a:lnSpc>
              <a:spcBef>
                <a:spcPct val="20000"/>
              </a:spcBef>
              <a:buFont typeface="Arial" charset="0"/>
              <a:buChar char="•"/>
            </a:pPr>
            <a:r>
              <a:rPr lang="en-US" sz="2500" dirty="0"/>
              <a:t>Immediate information on the possible presence of pathogen in raw material and finished products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52EBB45-BBDC-4D4D-B3A3-A025E05BC596}" type="slidenum">
              <a:rPr lang="en-US" smtClean="0"/>
              <a:pPr>
                <a:defRPr/>
              </a:pPr>
              <a:t>90</a:t>
            </a:fld>
            <a:endParaRPr lang="en-US"/>
          </a:p>
        </p:txBody>
      </p:sp>
      <p:pic>
        <p:nvPicPr>
          <p:cNvPr id="101378" name="Picture 2" descr="Screen Shot 2015-06-23 at 4.01.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3"/>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t>Relative rates of laboratory-confirmed infections with </a:t>
            </a:r>
            <a:r>
              <a:rPr lang="en-US" sz="2000" b="1" i="1"/>
              <a:t>Campylobacter</a:t>
            </a:r>
            <a:r>
              <a:rPr lang="en-US" sz="2000" b="1"/>
              <a:t>, Shiga toxin–producing </a:t>
            </a:r>
            <a:r>
              <a:rPr lang="en-US" sz="2000" b="1" i="1"/>
              <a:t>Escherichia coli </a:t>
            </a:r>
            <a:r>
              <a:rPr lang="en-US" sz="2000" b="1"/>
              <a:t>O157, </a:t>
            </a:r>
            <a:r>
              <a:rPr lang="en-US" sz="2000" b="1" i="1"/>
              <a:t>Listeria</a:t>
            </a:r>
            <a:r>
              <a:rPr lang="en-US" sz="2000" b="1"/>
              <a:t>, </a:t>
            </a:r>
            <a:r>
              <a:rPr lang="en-US" sz="2000" b="1" i="1"/>
              <a:t>Salmonella</a:t>
            </a:r>
            <a:r>
              <a:rPr lang="en-US" sz="2000" b="1"/>
              <a:t>, and </a:t>
            </a:r>
            <a:r>
              <a:rPr lang="en-US" sz="2000" b="1" i="1"/>
              <a:t>Vibrio</a:t>
            </a:r>
            <a:r>
              <a:rPr lang="en-US" sz="2000" b="1"/>
              <a:t>, compared with 1996-1998 rates, by year, in the United States during 1996-2010 </a:t>
            </a:r>
          </a:p>
          <a:p>
            <a:pPr algn="ctr" eaLnBrk="1" hangingPunct="1"/>
            <a:endParaRPr lang="en-US" sz="2000" b="1"/>
          </a:p>
        </p:txBody>
      </p:sp>
      <p:sp>
        <p:nvSpPr>
          <p:cNvPr id="101380" name="TextBox 4"/>
          <p:cNvSpPr txBox="1">
            <a:spLocks noChangeArrowheads="1"/>
          </p:cNvSpPr>
          <p:nvPr/>
        </p:nvSpPr>
        <p:spPr bwMode="auto">
          <a:xfrm>
            <a:off x="838200" y="6400800"/>
            <a:ext cx="823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500"/>
              <a:t>Source: Data adopted from the Foodborne Diseases Active Surveillance Network (FoodNet). </a:t>
            </a:r>
            <a:r>
              <a:rPr lang="en-US" sz="1600"/>
              <a:t>CDC </a:t>
            </a:r>
            <a:r>
              <a:rPr lang="en-US" sz="150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260C60F-BFA3-8648-84BA-263BE90366DF}" type="slidenum">
              <a:rPr lang="en-US" smtClean="0"/>
              <a:pPr>
                <a:defRPr/>
              </a:pPr>
              <a:t>91</a:t>
            </a:fld>
            <a:endParaRPr lang="en-US"/>
          </a:p>
        </p:txBody>
      </p:sp>
      <p:pic>
        <p:nvPicPr>
          <p:cNvPr id="102402" name="Picture 2" descr="Screen Shot 2015-06-23 at 3.59.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30325"/>
            <a:ext cx="9144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
          <p:cNvSpPr txBox="1">
            <a:spLocks noChangeArrowheads="1"/>
          </p:cNvSpPr>
          <p:nvPr/>
        </p:nvSpPr>
        <p:spPr bwMode="auto">
          <a:xfrm>
            <a:off x="609600" y="0"/>
            <a:ext cx="8142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t>Fifteen New Food Vehicles Identified from 2006 Through March </a:t>
            </a:r>
            <a:r>
              <a:rPr lang="en-US" b="1" dirty="0" smtClean="0"/>
              <a:t>2015 </a:t>
            </a:r>
            <a:r>
              <a:rPr lang="en-US" b="1" dirty="0"/>
              <a:t>in Foodborne Outbreaks Affecting the United States </a:t>
            </a:r>
          </a:p>
          <a:p>
            <a:pPr algn="ctr" eaLnBrk="1" hangingPunct="1"/>
            <a:endParaRPr lang="en-US" b="1" dirty="0"/>
          </a:p>
        </p:txBody>
      </p:sp>
      <p:sp>
        <p:nvSpPr>
          <p:cNvPr id="102404" name="TextBox 4"/>
          <p:cNvSpPr txBox="1">
            <a:spLocks noChangeArrowheads="1"/>
          </p:cNvSpPr>
          <p:nvPr/>
        </p:nvSpPr>
        <p:spPr bwMode="auto">
          <a:xfrm>
            <a:off x="1768475" y="6505575"/>
            <a:ext cx="1189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SOURCE: CDC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E3ADFDD-9801-4A49-B507-8D60549A72C9}" type="slidenum">
              <a:rPr lang="en-US" smtClean="0"/>
              <a:pPr>
                <a:defRPr/>
              </a:pPr>
              <a:t>92</a:t>
            </a:fld>
            <a:endParaRPr lang="en-US"/>
          </a:p>
        </p:txBody>
      </p:sp>
      <p:sp>
        <p:nvSpPr>
          <p:cNvPr id="103426" name="TextBox 2"/>
          <p:cNvSpPr txBox="1">
            <a:spLocks noChangeArrowheads="1"/>
          </p:cNvSpPr>
          <p:nvPr/>
        </p:nvSpPr>
        <p:spPr bwMode="auto">
          <a:xfrm>
            <a:off x="533400" y="76200"/>
            <a:ext cx="815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Food-Borne Diseases</a:t>
            </a:r>
            <a:endParaRPr lang="en-US" sz="4500" b="1">
              <a:solidFill>
                <a:srgbClr val="000000"/>
              </a:solidFill>
              <a:cs typeface="Times New Roman" charset="0"/>
            </a:endParaRPr>
          </a:p>
        </p:txBody>
      </p:sp>
      <p:sp>
        <p:nvSpPr>
          <p:cNvPr id="103427" name="Rectangle 3"/>
          <p:cNvSpPr txBox="1">
            <a:spLocks noChangeArrowheads="1"/>
          </p:cNvSpPr>
          <p:nvPr/>
        </p:nvSpPr>
        <p:spPr bwMode="auto">
          <a:xfrm>
            <a:off x="381000" y="16764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Char char="•"/>
            </a:pPr>
            <a:r>
              <a:rPr lang="en-US" sz="3600" b="1"/>
              <a:t>Primary types</a:t>
            </a:r>
          </a:p>
          <a:p>
            <a:pPr lvl="1" eaLnBrk="1" hangingPunct="1">
              <a:spcBef>
                <a:spcPct val="20000"/>
              </a:spcBef>
              <a:buFontTx/>
              <a:buChar char="–"/>
            </a:pPr>
            <a:r>
              <a:rPr lang="en-US" sz="3200" b="1">
                <a:solidFill>
                  <a:schemeClr val="tx2"/>
                </a:solidFill>
              </a:rPr>
              <a:t>food-borne infections</a:t>
            </a:r>
          </a:p>
          <a:p>
            <a:pPr lvl="1" eaLnBrk="1" hangingPunct="1">
              <a:spcBef>
                <a:spcPct val="20000"/>
              </a:spcBef>
              <a:buFontTx/>
              <a:buChar char="–"/>
            </a:pPr>
            <a:r>
              <a:rPr lang="en-US" sz="3200" b="1">
                <a:solidFill>
                  <a:schemeClr val="tx2"/>
                </a:solidFill>
              </a:rPr>
              <a:t>food intoxications</a:t>
            </a:r>
          </a:p>
          <a:p>
            <a:pPr>
              <a:spcBef>
                <a:spcPct val="20000"/>
              </a:spcBef>
              <a:buFontTx/>
              <a:buChar char="•"/>
            </a:pPr>
            <a:endParaRPr lang="en-US" sz="3600" b="1"/>
          </a:p>
          <a:p>
            <a:pPr lvl="1">
              <a:spcBef>
                <a:spcPct val="20000"/>
              </a:spcBef>
              <a:buFontTx/>
              <a:buChar char="•"/>
            </a:pPr>
            <a:r>
              <a:rPr lang="en-US" sz="3600" b="1"/>
              <a:t>Food infections (microbes are transferred to consumer)</a:t>
            </a:r>
          </a:p>
          <a:p>
            <a:pPr lvl="1">
              <a:spcBef>
                <a:spcPct val="20000"/>
              </a:spcBef>
              <a:buFontTx/>
              <a:buChar char="•"/>
            </a:pPr>
            <a:r>
              <a:rPr lang="en-US" sz="3600" b="1"/>
              <a:t>Food poisoning (results from the toxin consumption)</a:t>
            </a:r>
          </a:p>
          <a:p>
            <a:pPr lvl="1" eaLnBrk="1" hangingPunct="1">
              <a:spcBef>
                <a:spcPct val="20000"/>
              </a:spcBef>
              <a:buFontTx/>
              <a:buChar char="–"/>
            </a:pPr>
            <a:endParaRPr lang="en-US" sz="3200" b="1">
              <a:solidFill>
                <a:schemeClr val="tx2"/>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B3A85BD-6B2B-9246-92BD-D0EEC75B87B6}" type="slidenum">
              <a:rPr lang="en-US" smtClean="0"/>
              <a:pPr>
                <a:defRPr/>
              </a:pPr>
              <a:t>93</a:t>
            </a:fld>
            <a:endParaRPr lang="en-US"/>
          </a:p>
        </p:txBody>
      </p:sp>
      <p:sp>
        <p:nvSpPr>
          <p:cNvPr id="104450" name="TextBox 2"/>
          <p:cNvSpPr txBox="1">
            <a:spLocks noChangeArrowheads="1"/>
          </p:cNvSpPr>
          <p:nvPr/>
        </p:nvSpPr>
        <p:spPr bwMode="auto">
          <a:xfrm>
            <a:off x="533400" y="762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Major Food-Borne Infectious Diseases</a:t>
            </a:r>
            <a:endParaRPr lang="en-US" sz="4500" b="1">
              <a:solidFill>
                <a:srgbClr val="000000"/>
              </a:solidFill>
              <a:cs typeface="Times New Roman" charset="0"/>
            </a:endParaRPr>
          </a:p>
        </p:txBody>
      </p:sp>
      <p:pic>
        <p:nvPicPr>
          <p:cNvPr id="104451" name="Picture 2" descr="table41"/>
          <p:cNvPicPr>
            <a:picLocks noChangeAspect="1" noChangeArrowheads="1"/>
          </p:cNvPicPr>
          <p:nvPr/>
        </p:nvPicPr>
        <p:blipFill>
          <a:blip r:embed="rId2">
            <a:extLst>
              <a:ext uri="{28A0092B-C50C-407E-A947-70E740481C1C}">
                <a14:useLocalDpi xmlns:a14="http://schemas.microsoft.com/office/drawing/2010/main" val="0"/>
              </a:ext>
            </a:extLst>
          </a:blip>
          <a:srcRect t="9679"/>
          <a:stretch>
            <a:fillRect/>
          </a:stretch>
        </p:blipFill>
        <p:spPr bwMode="auto">
          <a:xfrm>
            <a:off x="93663" y="1828800"/>
            <a:ext cx="90455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B5FADE-E8E9-DF43-8F7C-072D0BC6FC04}" type="slidenum">
              <a:rPr lang="en-US" smtClean="0"/>
              <a:pPr>
                <a:defRPr/>
              </a:pPr>
              <a:t>94</a:t>
            </a:fld>
            <a:endParaRPr lang="en-US"/>
          </a:p>
        </p:txBody>
      </p:sp>
      <p:sp>
        <p:nvSpPr>
          <p:cNvPr id="105474" name="TextBox 2"/>
          <p:cNvSpPr txBox="1">
            <a:spLocks noChangeArrowheads="1"/>
          </p:cNvSpPr>
          <p:nvPr/>
        </p:nvSpPr>
        <p:spPr bwMode="auto">
          <a:xfrm>
            <a:off x="533400" y="76200"/>
            <a:ext cx="815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Major Food-Borne Diseases</a:t>
            </a:r>
            <a:endParaRPr lang="en-US" sz="4500" b="1">
              <a:solidFill>
                <a:srgbClr val="000000"/>
              </a:solidFill>
              <a:cs typeface="Times New Roman" charset="0"/>
            </a:endParaRPr>
          </a:p>
        </p:txBody>
      </p:sp>
      <p:graphicFrame>
        <p:nvGraphicFramePr>
          <p:cNvPr id="4" name="Group 33"/>
          <p:cNvGraphicFramePr>
            <a:graphicFrameLocks/>
          </p:cNvGraphicFramePr>
          <p:nvPr/>
        </p:nvGraphicFramePr>
        <p:xfrm>
          <a:off x="609600" y="1676400"/>
          <a:ext cx="7705725" cy="4479932"/>
        </p:xfrm>
        <a:graphic>
          <a:graphicData uri="http://schemas.openxmlformats.org/drawingml/2006/table">
            <a:tbl>
              <a:tblPr/>
              <a:tblGrid>
                <a:gridCol w="2568575"/>
                <a:gridCol w="2568575"/>
                <a:gridCol w="2568575"/>
              </a:tblGrid>
              <a:tr h="7010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1" i="0" u="none" strike="noStrike" cap="none" normalizeH="0" baseline="0" smtClean="0">
                          <a:ln>
                            <a:noFill/>
                          </a:ln>
                          <a:solidFill>
                            <a:schemeClr val="tx1"/>
                          </a:solidFill>
                          <a:effectLst/>
                          <a:latin typeface="Arial" pitchFamily="34" charset="0"/>
                        </a:rPr>
                        <a:t>Organism</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1" i="0" u="none" strike="noStrike" cap="none" normalizeH="0" baseline="0" smtClean="0">
                          <a:ln>
                            <a:noFill/>
                          </a:ln>
                          <a:solidFill>
                            <a:schemeClr val="tx1"/>
                          </a:solidFill>
                          <a:effectLst/>
                          <a:latin typeface="Arial" pitchFamily="34" charset="0"/>
                        </a:rPr>
                        <a:t>Number of cases per year (U.S.)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1" i="0" u="none" strike="noStrike" cap="none" normalizeH="0" baseline="0" smtClean="0">
                          <a:ln>
                            <a:noFill/>
                          </a:ln>
                          <a:solidFill>
                            <a:schemeClr val="tx1"/>
                          </a:solidFill>
                          <a:effectLst/>
                          <a:latin typeface="Arial" pitchFamily="34" charset="0"/>
                        </a:rPr>
                        <a:t>Foods to watch</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1" u="none" strike="noStrike" cap="none" normalizeH="0" baseline="0" smtClean="0">
                          <a:ln>
                            <a:noFill/>
                          </a:ln>
                          <a:solidFill>
                            <a:schemeClr val="tx1"/>
                          </a:solidFill>
                          <a:effectLst/>
                          <a:latin typeface="Arial" pitchFamily="34" charset="0"/>
                        </a:rPr>
                        <a:t>Campylobacter jejuni</a:t>
                      </a:r>
                      <a:endParaRPr kumimoji="1" lang="en-US" sz="2000" b="0" i="0" u="none" strike="noStrike" cap="none" normalizeH="0" baseline="0" smtClean="0">
                        <a:ln>
                          <a:noFill/>
                        </a:ln>
                        <a:solidFill>
                          <a:schemeClr val="tx1"/>
                        </a:solidFill>
                        <a:effectLst/>
                        <a:latin typeface="Arial"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1,963,000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Poultry and diary products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1" u="none" strike="noStrike" cap="none" normalizeH="0" baseline="0" dirty="0" smtClean="0">
                          <a:ln>
                            <a:noFill/>
                          </a:ln>
                          <a:solidFill>
                            <a:schemeClr val="tx1"/>
                          </a:solidFill>
                          <a:effectLst/>
                          <a:latin typeface="Arial" pitchFamily="34" charset="0"/>
                        </a:rPr>
                        <a:t>Salmonella</a:t>
                      </a:r>
                      <a:r>
                        <a:rPr kumimoji="1" lang="en-US" sz="2000" b="0" i="0" u="none" strike="noStrike" cap="none" normalizeH="0" baseline="0" dirty="0" smtClean="0">
                          <a:ln>
                            <a:noFill/>
                          </a:ln>
                          <a:solidFill>
                            <a:schemeClr val="tx1"/>
                          </a:solidFill>
                          <a:effectLst/>
                          <a:latin typeface="Arial" pitchFamily="34" charset="0"/>
                        </a:rPr>
                        <a:t> spp.</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1,340,000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Poultry, meat, diary and eggs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1" u="none" strike="noStrike" cap="none" normalizeH="0" baseline="0" smtClean="0">
                          <a:ln>
                            <a:noFill/>
                          </a:ln>
                          <a:solidFill>
                            <a:schemeClr val="tx1"/>
                          </a:solidFill>
                          <a:effectLst/>
                          <a:latin typeface="Arial" pitchFamily="34" charset="0"/>
                        </a:rPr>
                        <a:t>Clostridium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1" u="none" strike="noStrike" cap="none" normalizeH="0" baseline="0" smtClean="0">
                          <a:ln>
                            <a:noFill/>
                          </a:ln>
                          <a:solidFill>
                            <a:schemeClr val="tx1"/>
                          </a:solidFill>
                          <a:effectLst/>
                          <a:latin typeface="Arial" pitchFamily="34" charset="0"/>
                        </a:rPr>
                        <a:t>    perfringens</a:t>
                      </a:r>
                      <a:endParaRPr kumimoji="1" lang="en-US" sz="2000" b="0" i="0" u="none" strike="noStrike" cap="none" normalizeH="0" baseline="0" smtClean="0">
                        <a:ln>
                          <a:noFill/>
                        </a:ln>
                        <a:solidFill>
                          <a:schemeClr val="tx1"/>
                        </a:solidFill>
                        <a:effectLst/>
                        <a:latin typeface="Arial"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248,000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Cooked and reheated meat products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5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1" u="none" strike="noStrike" cap="none" normalizeH="0" baseline="0" smtClean="0">
                          <a:ln>
                            <a:noFill/>
                          </a:ln>
                          <a:solidFill>
                            <a:schemeClr val="tx1"/>
                          </a:solidFill>
                          <a:effectLst/>
                          <a:latin typeface="Arial" pitchFamily="34" charset="0"/>
                        </a:rPr>
                        <a:t>Giardia lamblia </a:t>
                      </a:r>
                      <a:endParaRPr kumimoji="1" lang="en-US" sz="2000" b="0" i="0" u="none" strike="noStrike" cap="none" normalizeH="0" baseline="0" smtClean="0">
                        <a:ln>
                          <a:noFill/>
                        </a:ln>
                        <a:solidFill>
                          <a:schemeClr val="tx1"/>
                        </a:solidFill>
                        <a:effectLst/>
                        <a:latin typeface="Arial"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200,000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Contaminated meat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5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Norwalk-like viruses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smtClean="0">
                          <a:ln>
                            <a:noFill/>
                          </a:ln>
                          <a:solidFill>
                            <a:schemeClr val="tx1"/>
                          </a:solidFill>
                          <a:effectLst/>
                          <a:latin typeface="Arial" pitchFamily="34" charset="0"/>
                        </a:rPr>
                        <a:t>9,200,000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000" b="0" i="0" u="none" strike="noStrike" cap="none" normalizeH="0" baseline="0" dirty="0" smtClean="0">
                          <a:ln>
                            <a:noFill/>
                          </a:ln>
                          <a:solidFill>
                            <a:schemeClr val="tx1"/>
                          </a:solidFill>
                          <a:effectLst/>
                          <a:latin typeface="Arial" pitchFamily="34" charset="0"/>
                        </a:rPr>
                        <a:t>Shellfish, other food</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1B47E76-ECBE-CF47-95FF-AA86CCDAA19C}" type="slidenum">
              <a:rPr lang="en-US" smtClean="0"/>
              <a:pPr>
                <a:defRPr/>
              </a:pPr>
              <a:t>95</a:t>
            </a:fld>
            <a:endParaRPr lang="en-US"/>
          </a:p>
        </p:txBody>
      </p:sp>
      <p:sp>
        <p:nvSpPr>
          <p:cNvPr id="106498" name="TextBox 2"/>
          <p:cNvSpPr txBox="1">
            <a:spLocks noChangeArrowheads="1"/>
          </p:cNvSpPr>
          <p:nvPr/>
        </p:nvSpPr>
        <p:spPr bwMode="auto">
          <a:xfrm>
            <a:off x="533400" y="76200"/>
            <a:ext cx="815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Food-Borne Intoxications</a:t>
            </a:r>
            <a:endParaRPr lang="en-US" sz="4500" b="1">
              <a:solidFill>
                <a:srgbClr val="000000"/>
              </a:solidFill>
              <a:cs typeface="Times New Roman" charset="0"/>
            </a:endParaRPr>
          </a:p>
        </p:txBody>
      </p:sp>
      <p:sp>
        <p:nvSpPr>
          <p:cNvPr id="106499" name="Rectangle 3"/>
          <p:cNvSpPr txBox="1">
            <a:spLocks noChangeArrowheads="1"/>
          </p:cNvSpPr>
          <p:nvPr/>
        </p:nvSpPr>
        <p:spPr bwMode="auto">
          <a:xfrm>
            <a:off x="381000" y="16764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Char char="•"/>
            </a:pPr>
            <a:r>
              <a:rPr lang="en-US" sz="4000" b="1"/>
              <a:t>ingestion of toxins in foods in which microbes have grown</a:t>
            </a:r>
          </a:p>
          <a:p>
            <a:pPr eaLnBrk="1" hangingPunct="1">
              <a:spcBef>
                <a:spcPct val="20000"/>
              </a:spcBef>
              <a:buFontTx/>
              <a:buChar char="•"/>
            </a:pPr>
            <a:r>
              <a:rPr lang="en-US" sz="4000" b="1"/>
              <a:t>include staphylococcal food poisoning, botulism, </a:t>
            </a:r>
            <a:r>
              <a:rPr lang="en-US" sz="4000" b="1" i="1"/>
              <a:t>Clostridium perfringens</a:t>
            </a:r>
            <a:r>
              <a:rPr lang="en-US" sz="4000" b="1"/>
              <a:t> food poisoning, and </a:t>
            </a:r>
            <a:r>
              <a:rPr lang="en-US" sz="4000" b="1" i="1"/>
              <a:t>Bacillus cereus</a:t>
            </a:r>
            <a:r>
              <a:rPr lang="en-US" sz="4000" b="1"/>
              <a:t> food poisoning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8AD6F26-BF83-5B45-913C-50BD480EBB39}" type="slidenum">
              <a:rPr lang="en-US" smtClean="0"/>
              <a:pPr>
                <a:defRPr/>
              </a:pPr>
              <a:t>96</a:t>
            </a:fld>
            <a:endParaRPr lang="en-US"/>
          </a:p>
        </p:txBody>
      </p:sp>
      <p:sp>
        <p:nvSpPr>
          <p:cNvPr id="107522" name="TextBox 2"/>
          <p:cNvSpPr txBox="1">
            <a:spLocks noChangeArrowheads="1"/>
          </p:cNvSpPr>
          <p:nvPr/>
        </p:nvSpPr>
        <p:spPr bwMode="auto">
          <a:xfrm>
            <a:off x="533400" y="76200"/>
            <a:ext cx="815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Toxins</a:t>
            </a:r>
            <a:endParaRPr lang="en-US" sz="4500" b="1">
              <a:solidFill>
                <a:srgbClr val="000000"/>
              </a:solidFill>
              <a:cs typeface="Times New Roman" charset="0"/>
            </a:endParaRPr>
          </a:p>
        </p:txBody>
      </p:sp>
      <p:sp>
        <p:nvSpPr>
          <p:cNvPr id="107523" name="Rectangle 3"/>
          <p:cNvSpPr txBox="1">
            <a:spLocks noChangeArrowheads="1"/>
          </p:cNvSpPr>
          <p:nvPr/>
        </p:nvSpPr>
        <p:spPr bwMode="auto">
          <a:xfrm>
            <a:off x="304800" y="10668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Char char="•"/>
            </a:pPr>
            <a:r>
              <a:rPr lang="en-US" sz="3600" b="1">
                <a:solidFill>
                  <a:schemeClr val="tx2"/>
                </a:solidFill>
              </a:rPr>
              <a:t>Ergotism</a:t>
            </a:r>
          </a:p>
          <a:p>
            <a:pPr lvl="1" eaLnBrk="1" hangingPunct="1">
              <a:spcBef>
                <a:spcPct val="20000"/>
              </a:spcBef>
              <a:buFontTx/>
              <a:buChar char="–"/>
            </a:pPr>
            <a:r>
              <a:rPr lang="en-US" sz="3200"/>
              <a:t>toxic condition caused by growth of a fungus in grains</a:t>
            </a:r>
          </a:p>
          <a:p>
            <a:pPr eaLnBrk="1" hangingPunct="1">
              <a:spcBef>
                <a:spcPct val="20000"/>
              </a:spcBef>
              <a:buFontTx/>
              <a:buChar char="•"/>
            </a:pPr>
            <a:r>
              <a:rPr lang="en-US" sz="3600" b="1">
                <a:solidFill>
                  <a:schemeClr val="tx2"/>
                </a:solidFill>
              </a:rPr>
              <a:t>Aflatoxins</a:t>
            </a:r>
          </a:p>
          <a:p>
            <a:pPr lvl="1" eaLnBrk="1" hangingPunct="1">
              <a:spcBef>
                <a:spcPct val="20000"/>
              </a:spcBef>
              <a:buFontTx/>
              <a:buChar char="–"/>
            </a:pPr>
            <a:r>
              <a:rPr lang="en-US" sz="3200"/>
              <a:t>carcinogens produced in fungus-infected grains and nut products</a:t>
            </a:r>
          </a:p>
          <a:p>
            <a:pPr eaLnBrk="1" hangingPunct="1">
              <a:spcBef>
                <a:spcPct val="20000"/>
              </a:spcBef>
              <a:buFontTx/>
              <a:buChar char="•"/>
            </a:pPr>
            <a:r>
              <a:rPr lang="en-US" sz="3600" b="1">
                <a:solidFill>
                  <a:schemeClr val="tx2"/>
                </a:solidFill>
              </a:rPr>
              <a:t>Fumonisins</a:t>
            </a:r>
          </a:p>
          <a:p>
            <a:pPr lvl="1" eaLnBrk="1" hangingPunct="1">
              <a:spcBef>
                <a:spcPct val="20000"/>
              </a:spcBef>
              <a:buFontTx/>
              <a:buChar char="–"/>
            </a:pPr>
            <a:r>
              <a:rPr lang="en-US" sz="3200"/>
              <a:t>carcinogens produced in fungus-infected corn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58F0FFC-D3A8-364A-AF4C-EC1B1501F270}" type="slidenum">
              <a:rPr lang="en-US" smtClean="0"/>
              <a:pPr>
                <a:defRPr/>
              </a:pPr>
              <a:t>97</a:t>
            </a:fld>
            <a:endParaRPr lang="en-US"/>
          </a:p>
        </p:txBody>
      </p:sp>
      <p:sp>
        <p:nvSpPr>
          <p:cNvPr id="108546" name="TextBox 2"/>
          <p:cNvSpPr txBox="1">
            <a:spLocks noChangeArrowheads="1"/>
          </p:cNvSpPr>
          <p:nvPr/>
        </p:nvSpPr>
        <p:spPr bwMode="auto">
          <a:xfrm>
            <a:off x="533400" y="762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500" b="1"/>
              <a:t>Toxic Syndromes Associated with Marine Algal Toxins</a:t>
            </a:r>
            <a:endParaRPr lang="en-US" sz="4500" b="1">
              <a:solidFill>
                <a:srgbClr val="000000"/>
              </a:solidFill>
              <a:cs typeface="Times New Roman" charset="0"/>
            </a:endParaRPr>
          </a:p>
        </p:txBody>
      </p:sp>
      <p:pic>
        <p:nvPicPr>
          <p:cNvPr id="108547" name="Picture 2" descr="table41"/>
          <p:cNvPicPr>
            <a:picLocks noChangeAspect="1" noChangeArrowheads="1"/>
          </p:cNvPicPr>
          <p:nvPr/>
        </p:nvPicPr>
        <p:blipFill>
          <a:blip r:embed="rId2">
            <a:extLst>
              <a:ext uri="{28A0092B-C50C-407E-A947-70E740481C1C}">
                <a14:useLocalDpi xmlns:a14="http://schemas.microsoft.com/office/drawing/2010/main" val="0"/>
              </a:ext>
            </a:extLst>
          </a:blip>
          <a:srcRect t="13445"/>
          <a:stretch>
            <a:fillRect/>
          </a:stretch>
        </p:blipFill>
        <p:spPr bwMode="auto">
          <a:xfrm>
            <a:off x="15875" y="2133600"/>
            <a:ext cx="89931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3EB486E-8D35-1B49-88A9-F0926BE389DD}" type="slidenum">
              <a:rPr lang="en-US" smtClean="0"/>
              <a:pPr>
                <a:defRPr/>
              </a:pPr>
              <a:t>98</a:t>
            </a:fld>
            <a:endParaRPr lang="en-US"/>
          </a:p>
        </p:txBody>
      </p:sp>
      <p:sp>
        <p:nvSpPr>
          <p:cNvPr id="109570" name="TextBox 2"/>
          <p:cNvSpPr txBox="1">
            <a:spLocks noChangeArrowheads="1"/>
          </p:cNvSpPr>
          <p:nvPr/>
        </p:nvSpPr>
        <p:spPr bwMode="auto">
          <a:xfrm>
            <a:off x="533400" y="76200"/>
            <a:ext cx="815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000" b="1"/>
              <a:t>Least Wanted Foodborne Pathogens </a:t>
            </a:r>
          </a:p>
        </p:txBody>
      </p:sp>
      <p:sp>
        <p:nvSpPr>
          <p:cNvPr id="4" name="Rectangle 3"/>
          <p:cNvSpPr txBox="1">
            <a:spLocks noChangeArrowheads="1"/>
          </p:cNvSpPr>
          <p:nvPr/>
        </p:nvSpPr>
        <p:spPr bwMode="auto">
          <a:xfrm>
            <a:off x="304800" y="9906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200" i="1" dirty="0" smtClean="0">
                <a:hlinkClick r:id="rId2"/>
              </a:rPr>
              <a:t>Campylobacter</a:t>
            </a:r>
            <a:r>
              <a:rPr lang="en-US" sz="2200" dirty="0" smtClean="0"/>
              <a:t>- Second most common bacterial cause of diarrhea in the United States.</a:t>
            </a:r>
          </a:p>
          <a:p>
            <a:pPr>
              <a:defRPr/>
            </a:pPr>
            <a:r>
              <a:rPr lang="en-US" sz="2200" dirty="0" smtClean="0"/>
              <a:t>	 Sources: raw and undercooked poultry and other meat, raw milk and untreated water.</a:t>
            </a:r>
          </a:p>
          <a:p>
            <a:pPr>
              <a:defRPr/>
            </a:pPr>
            <a:endParaRPr lang="en-US" sz="2200" dirty="0" smtClean="0"/>
          </a:p>
          <a:p>
            <a:pPr marL="0" indent="0" eaLnBrk="1" hangingPunct="1">
              <a:spcBef>
                <a:spcPct val="20000"/>
              </a:spcBef>
              <a:defRPr/>
            </a:pPr>
            <a:r>
              <a:rPr lang="en-US" sz="2200" i="1" dirty="0" smtClean="0">
                <a:hlinkClick r:id="rId3"/>
              </a:rPr>
              <a:t>Clostridium botulinum</a:t>
            </a:r>
            <a:r>
              <a:rPr lang="en-US" sz="2200" dirty="0" smtClean="0"/>
              <a:t>- This organism produces a toxin which causes botulism, a life-threatening illness that can prevent the breathing muscles from moving air in and out of the lungs. </a:t>
            </a:r>
          </a:p>
          <a:p>
            <a:pPr marL="0" indent="0" eaLnBrk="1" hangingPunct="1">
              <a:spcBef>
                <a:spcPct val="20000"/>
              </a:spcBef>
              <a:defRPr/>
            </a:pPr>
            <a:r>
              <a:rPr lang="en-US" sz="2200" dirty="0" smtClean="0"/>
              <a:t>	Sources: improperly prepared home-canned foods; honey should not be fed to children less than 12 months old.</a:t>
            </a:r>
          </a:p>
          <a:p>
            <a:pPr marL="0" indent="0" eaLnBrk="1" hangingPunct="1">
              <a:spcBef>
                <a:spcPct val="20000"/>
              </a:spcBef>
              <a:defRPr/>
            </a:pPr>
            <a:endParaRPr lang="en-US" sz="2200" dirty="0" smtClean="0"/>
          </a:p>
          <a:p>
            <a:pPr marL="0" indent="0" eaLnBrk="1" hangingPunct="1">
              <a:spcBef>
                <a:spcPct val="20000"/>
              </a:spcBef>
              <a:defRPr/>
            </a:pPr>
            <a:r>
              <a:rPr lang="en-US" sz="2000" i="1" dirty="0" smtClean="0">
                <a:hlinkClick r:id="rId4"/>
              </a:rPr>
              <a:t>E. coli</a:t>
            </a:r>
            <a:r>
              <a:rPr lang="en-US" sz="2000" dirty="0" smtClean="0">
                <a:hlinkClick r:id="rId4"/>
              </a:rPr>
              <a:t> O157:H7</a:t>
            </a:r>
            <a:r>
              <a:rPr lang="en-US" sz="2000" dirty="0" smtClean="0"/>
              <a:t>- A bacterium that can produce a deadly toxin and causes approximately 73,000 cases of foodborne illness each year in the U.S. </a:t>
            </a:r>
          </a:p>
          <a:p>
            <a:pPr marL="0" indent="0" eaLnBrk="1" hangingPunct="1">
              <a:spcBef>
                <a:spcPct val="20000"/>
              </a:spcBef>
              <a:defRPr/>
            </a:pPr>
            <a:r>
              <a:rPr lang="en-US" sz="2000" dirty="0" smtClean="0"/>
              <a:t>	Sources: beef, especially undercooked or raw hamburger; produce; raw milk; and unpasteurized juices and ciders.</a:t>
            </a:r>
            <a:endParaRPr lang="en-US" sz="2200" dirty="0" smtClean="0"/>
          </a:p>
          <a:p>
            <a:pPr marL="0" indent="0" eaLnBrk="1" hangingPunct="1">
              <a:spcBef>
                <a:spcPct val="20000"/>
              </a:spcBef>
              <a:defRPr/>
            </a:pPr>
            <a:endParaRPr lang="en-US" sz="2200"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F99A35D-40D5-B144-997C-8A799087DE21}" type="slidenum">
              <a:rPr lang="en-US" smtClean="0"/>
              <a:pPr>
                <a:defRPr/>
              </a:pPr>
              <a:t>99</a:t>
            </a:fld>
            <a:endParaRPr lang="en-US"/>
          </a:p>
        </p:txBody>
      </p:sp>
      <p:sp>
        <p:nvSpPr>
          <p:cNvPr id="3" name="Rectangle 3"/>
          <p:cNvSpPr txBox="1">
            <a:spLocks noChangeArrowheads="1"/>
          </p:cNvSpPr>
          <p:nvPr/>
        </p:nvSpPr>
        <p:spPr bwMode="auto">
          <a:xfrm>
            <a:off x="304800" y="9906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000" i="1" dirty="0" smtClean="0">
                <a:hlinkClick r:id="rId2"/>
              </a:rPr>
              <a:t>Listeria monocytogenes</a:t>
            </a:r>
            <a:r>
              <a:rPr lang="en-US" sz="2000" dirty="0" smtClean="0"/>
              <a:t>- Causes </a:t>
            </a:r>
            <a:r>
              <a:rPr lang="en-US" sz="2000" dirty="0" err="1" smtClean="0"/>
              <a:t>listeriosis</a:t>
            </a:r>
            <a:r>
              <a:rPr lang="en-US" sz="2000" dirty="0" smtClean="0"/>
              <a:t>, a serious disease for pregnant women, newborns, and adults with a weakened immune system. </a:t>
            </a:r>
          </a:p>
          <a:p>
            <a:pPr>
              <a:defRPr/>
            </a:pPr>
            <a:r>
              <a:rPr lang="en-US" sz="2000" dirty="0" smtClean="0"/>
              <a:t>		Sources: unpasteurized dairy products, including soft cheeses; sliced deli meats; smoked fish; hot dogs; pate'; and deli-prepared salads (i.e. egg, ham, seafood, and chicken salads).</a:t>
            </a:r>
          </a:p>
          <a:p>
            <a:pPr>
              <a:defRPr/>
            </a:pPr>
            <a:endParaRPr lang="en-US" sz="2200" dirty="0" smtClean="0"/>
          </a:p>
          <a:p>
            <a:pPr marL="0" indent="0" eaLnBrk="1" hangingPunct="1">
              <a:spcBef>
                <a:spcPct val="20000"/>
              </a:spcBef>
              <a:defRPr/>
            </a:pPr>
            <a:r>
              <a:rPr lang="en-US" sz="2000" i="1" dirty="0" smtClean="0">
                <a:hlinkClick r:id="rId3"/>
              </a:rPr>
              <a:t>Norovirus</a:t>
            </a:r>
            <a:r>
              <a:rPr lang="en-US" sz="2000" dirty="0" smtClean="0"/>
              <a:t>- The leading </a:t>
            </a:r>
            <a:r>
              <a:rPr lang="en-US" sz="2000" u="sng" dirty="0" smtClean="0"/>
              <a:t>viral</a:t>
            </a:r>
            <a:r>
              <a:rPr lang="en-US" sz="2000" dirty="0" smtClean="0"/>
              <a:t> cause of diarrhea in the United States. Poor hygiene causes </a:t>
            </a:r>
            <a:r>
              <a:rPr lang="en-US" sz="2000" dirty="0" err="1" smtClean="0"/>
              <a:t>Norovirus</a:t>
            </a:r>
            <a:r>
              <a:rPr lang="en-US" sz="2000" dirty="0" smtClean="0"/>
              <a:t> to be easily passed from person to person and from infected individuals to food items. </a:t>
            </a:r>
          </a:p>
          <a:p>
            <a:pPr marL="0" indent="0" eaLnBrk="1" hangingPunct="1">
              <a:spcBef>
                <a:spcPct val="20000"/>
              </a:spcBef>
              <a:defRPr/>
            </a:pPr>
            <a:r>
              <a:rPr lang="en-US" sz="2000" dirty="0" smtClean="0"/>
              <a:t>	Sources: Any food contaminated by someone who is infected with this virus.</a:t>
            </a:r>
          </a:p>
          <a:p>
            <a:pPr marL="0" indent="0" eaLnBrk="1" hangingPunct="1">
              <a:spcBef>
                <a:spcPct val="20000"/>
              </a:spcBef>
              <a:defRPr/>
            </a:pPr>
            <a:endParaRPr lang="en-US" sz="2200" dirty="0" smtClean="0"/>
          </a:p>
          <a:p>
            <a:pPr marL="0" indent="0" eaLnBrk="1" hangingPunct="1">
              <a:spcBef>
                <a:spcPct val="20000"/>
              </a:spcBef>
              <a:defRPr/>
            </a:pPr>
            <a:r>
              <a:rPr lang="en-US" sz="2000" dirty="0" smtClean="0"/>
              <a:t>  </a:t>
            </a:r>
            <a:r>
              <a:rPr lang="en-US" sz="2000" i="1" dirty="0" smtClean="0">
                <a:hlinkClick r:id="rId4"/>
              </a:rPr>
              <a:t>Salmonella</a:t>
            </a:r>
            <a:r>
              <a:rPr lang="en-US" sz="2000" dirty="0" smtClean="0"/>
              <a:t>- Most common </a:t>
            </a:r>
            <a:r>
              <a:rPr lang="en-US" sz="2000" u="sng" dirty="0" smtClean="0"/>
              <a:t>bacterial</a:t>
            </a:r>
            <a:r>
              <a:rPr lang="en-US" sz="2000" dirty="0" smtClean="0"/>
              <a:t> cause of diarrhea in the United States, and the most common cause of foodborne deaths. Responsible for 1.4 million cases of foodborne illness a year. </a:t>
            </a:r>
          </a:p>
          <a:p>
            <a:pPr marL="0" indent="0" eaLnBrk="1" hangingPunct="1">
              <a:spcBef>
                <a:spcPct val="20000"/>
              </a:spcBef>
              <a:defRPr/>
            </a:pPr>
            <a:r>
              <a:rPr lang="en-US" sz="2000" dirty="0" smtClean="0"/>
              <a:t>	Sources: raw and undercooked eggs, undercooked poultry and meat, fresh fruits and vegetables, and unpasteurized dairy products.</a:t>
            </a:r>
            <a:endParaRPr lang="en-US" sz="2200" dirty="0" smtClean="0"/>
          </a:p>
        </p:txBody>
      </p:sp>
    </p:spTree>
  </p:cSld>
  <p:clrMapOvr>
    <a:masterClrMapping/>
  </p:clrMapOvr>
</p:sld>
</file>

<file path=ppt/theme/theme1.xml><?xml version="1.0" encoding="utf-8"?>
<a:theme xmlns:a="http://schemas.openxmlformats.org/drawingml/2006/main" name="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3321</TotalTime>
  <Words>4934</Words>
  <Application>Microsoft Macintosh PowerPoint</Application>
  <PresentationFormat>On-screen Show (4:3)</PresentationFormat>
  <Paragraphs>582</Paragraphs>
  <Slides>104</Slides>
  <Notes>1</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Default Design</vt:lpstr>
      <vt:lpstr>PowerPoint Presentation</vt:lpstr>
      <vt:lpstr>PowerPoint Presentation</vt:lpstr>
      <vt:lpstr>PowerPoint Presentation</vt:lpstr>
      <vt:lpstr>Identification of Pathogens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Serotyping of pathogens with public health concern.  </vt:lpstr>
      <vt:lpstr>O-antigen</vt:lpstr>
      <vt:lpstr>PowerPoint Presentation</vt:lpstr>
      <vt:lpstr>H-antigen</vt:lpstr>
      <vt:lpstr>K-antigen</vt:lpstr>
      <vt:lpstr>O- and H-antigen complex</vt:lpstr>
      <vt:lpstr>PowerPoint Presentation</vt:lpstr>
      <vt:lpstr>E. coli</vt:lpstr>
      <vt:lpstr>PowerPoint Presentation</vt:lpstr>
      <vt:lpstr>PowerPoint Presentation</vt:lpstr>
      <vt:lpstr>PowerPoint Presentation</vt:lpstr>
      <vt:lpstr>PowerPoint Presentation</vt:lpstr>
      <vt:lpstr>PowerPoint Presentation</vt:lpstr>
      <vt:lpstr>PowerPoint Presentation</vt:lpstr>
      <vt:lpstr>Salmonella</vt:lpstr>
      <vt:lpstr>PowerPoint Presentation</vt:lpstr>
      <vt:lpstr>Serotyping of Gram-positive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MSU-Bozeman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Sherwood</dc:creator>
  <cp:lastModifiedBy>Singh , Om V</cp:lastModifiedBy>
  <cp:revision>237</cp:revision>
  <dcterms:created xsi:type="dcterms:W3CDTF">2002-01-30T20:19:14Z</dcterms:created>
  <dcterms:modified xsi:type="dcterms:W3CDTF">2016-06-28T22:04:08Z</dcterms:modified>
</cp:coreProperties>
</file>